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64" roundtripDataSignature="AMtx7mhBUbhVyGZ0kVF0b0nIDfqI58MV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2AA1ED-CDAB-4723-8D0D-E73FF953EF1F}">
  <a:tblStyle styleId="{AF2AA1ED-CDAB-4723-8D0D-E73FF953EF1F}"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customschemas.google.com/relationships/presentationmetadata" Target="metadata"/><Relationship Id="rId63" Type="http://schemas.openxmlformats.org/officeDocument/2006/relationships/slide" Target="slides/slide57.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acce71a70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acce71a70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1acce71a709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acce71a709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acce71a709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1acce71a709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acce71a709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acce71a709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1acce71a709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acce71a709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acce71a709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1acce71a709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1a499f93b15_0_4"/>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g1a499f93b15_0_4"/>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g1a499f93b15_0_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a499f93b15_0_39"/>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g1a499f93b15_0_39"/>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1" name="Google Shape;51;g1a499f93b15_0_3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a499f93b15_0_4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a499f93b15_0_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6" name="Google Shape;56;g1a499f93b15_0_4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7" name="Google Shape;57;g1a499f93b15_0_4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g1a499f93b15_0_4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g1a499f93b15_0_4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b="0" i="0" sz="1200" u="none" cap="none" strike="noStrike">
                <a:solidFill>
                  <a:srgbClr val="888888"/>
                </a:solidFill>
                <a:latin typeface="Calibri"/>
                <a:ea typeface="Calibri"/>
                <a:cs typeface="Calibri"/>
                <a:sym typeface="Calibri"/>
              </a:defRPr>
            </a:lvl1pPr>
            <a:lvl2pPr indent="0" lvl="1" marL="0" rtl="0" algn="r">
              <a:spcBef>
                <a:spcPts val="0"/>
              </a:spcBef>
              <a:buNone/>
              <a:defRPr b="0" i="0" sz="1200" u="none" cap="none" strike="noStrike">
                <a:solidFill>
                  <a:srgbClr val="888888"/>
                </a:solidFill>
                <a:latin typeface="Calibri"/>
                <a:ea typeface="Calibri"/>
                <a:cs typeface="Calibri"/>
                <a:sym typeface="Calibri"/>
              </a:defRPr>
            </a:lvl2pPr>
            <a:lvl3pPr indent="0" lvl="2" marL="0" rtl="0" algn="r">
              <a:spcBef>
                <a:spcPts val="0"/>
              </a:spcBef>
              <a:buNone/>
              <a:defRPr b="0" i="0" sz="1200" u="none" cap="none" strike="noStrike">
                <a:solidFill>
                  <a:srgbClr val="888888"/>
                </a:solidFill>
                <a:latin typeface="Calibri"/>
                <a:ea typeface="Calibri"/>
                <a:cs typeface="Calibri"/>
                <a:sym typeface="Calibri"/>
              </a:defRPr>
            </a:lvl3pPr>
            <a:lvl4pPr indent="0" lvl="3" marL="0" rtl="0" algn="r">
              <a:spcBef>
                <a:spcPts val="0"/>
              </a:spcBef>
              <a:buNone/>
              <a:defRPr b="0" i="0" sz="1200" u="none" cap="none" strike="noStrike">
                <a:solidFill>
                  <a:srgbClr val="888888"/>
                </a:solidFill>
                <a:latin typeface="Calibri"/>
                <a:ea typeface="Calibri"/>
                <a:cs typeface="Calibri"/>
                <a:sym typeface="Calibri"/>
              </a:defRPr>
            </a:lvl4pPr>
            <a:lvl5pPr indent="0" lvl="4" marL="0" rtl="0" algn="r">
              <a:spcBef>
                <a:spcPts val="0"/>
              </a:spcBef>
              <a:buNone/>
              <a:defRPr b="0" i="0" sz="1200" u="none" cap="none" strike="noStrike">
                <a:solidFill>
                  <a:srgbClr val="888888"/>
                </a:solidFill>
                <a:latin typeface="Calibri"/>
                <a:ea typeface="Calibri"/>
                <a:cs typeface="Calibri"/>
                <a:sym typeface="Calibri"/>
              </a:defRPr>
            </a:lvl5pPr>
            <a:lvl6pPr indent="0" lvl="5" marL="0" rtl="0" algn="r">
              <a:spcBef>
                <a:spcPts val="0"/>
              </a:spcBef>
              <a:buNone/>
              <a:defRPr b="0" i="0" sz="1200" u="none" cap="none" strike="noStrike">
                <a:solidFill>
                  <a:srgbClr val="888888"/>
                </a:solidFill>
                <a:latin typeface="Calibri"/>
                <a:ea typeface="Calibri"/>
                <a:cs typeface="Calibri"/>
                <a:sym typeface="Calibri"/>
              </a:defRPr>
            </a:lvl6pPr>
            <a:lvl7pPr indent="0" lvl="6" marL="0" rtl="0" algn="r">
              <a:spcBef>
                <a:spcPts val="0"/>
              </a:spcBef>
              <a:buNone/>
              <a:defRPr b="0" i="0" sz="1200" u="none" cap="none" strike="noStrike">
                <a:solidFill>
                  <a:srgbClr val="888888"/>
                </a:solidFill>
                <a:latin typeface="Calibri"/>
                <a:ea typeface="Calibri"/>
                <a:cs typeface="Calibri"/>
                <a:sym typeface="Calibri"/>
              </a:defRPr>
            </a:lvl7pPr>
            <a:lvl8pPr indent="0" lvl="7" marL="0" rtl="0" algn="r">
              <a:spcBef>
                <a:spcPts val="0"/>
              </a:spcBef>
              <a:buNone/>
              <a:defRPr b="0" i="0" sz="1200" u="none" cap="none" strike="noStrike">
                <a:solidFill>
                  <a:srgbClr val="888888"/>
                </a:solidFill>
                <a:latin typeface="Calibri"/>
                <a:ea typeface="Calibri"/>
                <a:cs typeface="Calibri"/>
                <a:sym typeface="Calibri"/>
              </a:defRPr>
            </a:lvl8pPr>
            <a:lvl9pPr indent="0" lvl="8" marL="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 name="Shape 60"/>
        <p:cNvGrpSpPr/>
        <p:nvPr/>
      </p:nvGrpSpPr>
      <p:grpSpPr>
        <a:xfrm>
          <a:off x="0" y="0"/>
          <a:ext cx="0" cy="0"/>
          <a:chOff x="0" y="0"/>
          <a:chExt cx="0" cy="0"/>
        </a:xfrm>
      </p:grpSpPr>
      <p:sp>
        <p:nvSpPr>
          <p:cNvPr id="61" name="Google Shape;61;g1a499f93b15_0_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2" name="Google Shape;62;g1a499f93b15_0_51"/>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1200"/>
              </a:spcBef>
              <a:spcAft>
                <a:spcPts val="0"/>
              </a:spcAft>
              <a:buClr>
                <a:schemeClr val="dk1"/>
              </a:buClr>
              <a:buSzPts val="1600"/>
              <a:buNone/>
              <a:defRPr b="1" sz="1600"/>
            </a:lvl7pPr>
            <a:lvl8pPr indent="-228600" lvl="7" marL="3657600" rtl="0" algn="l">
              <a:spcBef>
                <a:spcPts val="1200"/>
              </a:spcBef>
              <a:spcAft>
                <a:spcPts val="0"/>
              </a:spcAft>
              <a:buClr>
                <a:schemeClr val="dk1"/>
              </a:buClr>
              <a:buSzPts val="1600"/>
              <a:buNone/>
              <a:defRPr b="1" sz="1600"/>
            </a:lvl8pPr>
            <a:lvl9pPr indent="-228600" lvl="8" marL="4114800" rtl="0" algn="l">
              <a:spcBef>
                <a:spcPts val="1200"/>
              </a:spcBef>
              <a:spcAft>
                <a:spcPts val="1200"/>
              </a:spcAft>
              <a:buClr>
                <a:schemeClr val="dk1"/>
              </a:buClr>
              <a:buSzPts val="1600"/>
              <a:buNone/>
              <a:defRPr b="1" sz="1600"/>
            </a:lvl9pPr>
          </a:lstStyle>
          <a:p/>
        </p:txBody>
      </p:sp>
      <p:sp>
        <p:nvSpPr>
          <p:cNvPr id="63" name="Google Shape;63;g1a499f93b15_0_51"/>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1200"/>
              </a:spcBef>
              <a:spcAft>
                <a:spcPts val="0"/>
              </a:spcAft>
              <a:buClr>
                <a:schemeClr val="dk1"/>
              </a:buClr>
              <a:buSzPts val="1600"/>
              <a:buChar char="●"/>
              <a:defRPr sz="1600"/>
            </a:lvl7pPr>
            <a:lvl8pPr indent="-330200" lvl="7" marL="3657600" rtl="0" algn="l">
              <a:spcBef>
                <a:spcPts val="1200"/>
              </a:spcBef>
              <a:spcAft>
                <a:spcPts val="0"/>
              </a:spcAft>
              <a:buClr>
                <a:schemeClr val="dk1"/>
              </a:buClr>
              <a:buSzPts val="1600"/>
              <a:buChar char="○"/>
              <a:defRPr sz="1600"/>
            </a:lvl8pPr>
            <a:lvl9pPr indent="-330200" lvl="8" marL="4114800" rtl="0" algn="l">
              <a:spcBef>
                <a:spcPts val="1200"/>
              </a:spcBef>
              <a:spcAft>
                <a:spcPts val="1200"/>
              </a:spcAft>
              <a:buClr>
                <a:schemeClr val="dk1"/>
              </a:buClr>
              <a:buSzPts val="1600"/>
              <a:buChar char="■"/>
              <a:defRPr sz="1600"/>
            </a:lvl9pPr>
          </a:lstStyle>
          <a:p/>
        </p:txBody>
      </p:sp>
      <p:sp>
        <p:nvSpPr>
          <p:cNvPr id="64" name="Google Shape;64;g1a499f93b15_0_51"/>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1200"/>
              </a:spcBef>
              <a:spcAft>
                <a:spcPts val="0"/>
              </a:spcAft>
              <a:buClr>
                <a:schemeClr val="dk1"/>
              </a:buClr>
              <a:buSzPts val="1600"/>
              <a:buNone/>
              <a:defRPr b="1" sz="1600"/>
            </a:lvl7pPr>
            <a:lvl8pPr indent="-228600" lvl="7" marL="3657600" rtl="0" algn="l">
              <a:spcBef>
                <a:spcPts val="1200"/>
              </a:spcBef>
              <a:spcAft>
                <a:spcPts val="0"/>
              </a:spcAft>
              <a:buClr>
                <a:schemeClr val="dk1"/>
              </a:buClr>
              <a:buSzPts val="1600"/>
              <a:buNone/>
              <a:defRPr b="1" sz="1600"/>
            </a:lvl8pPr>
            <a:lvl9pPr indent="-228600" lvl="8" marL="4114800" rtl="0" algn="l">
              <a:spcBef>
                <a:spcPts val="1200"/>
              </a:spcBef>
              <a:spcAft>
                <a:spcPts val="1200"/>
              </a:spcAft>
              <a:buClr>
                <a:schemeClr val="dk1"/>
              </a:buClr>
              <a:buSzPts val="1600"/>
              <a:buNone/>
              <a:defRPr b="1" sz="1600"/>
            </a:lvl9pPr>
          </a:lstStyle>
          <a:p/>
        </p:txBody>
      </p:sp>
      <p:sp>
        <p:nvSpPr>
          <p:cNvPr id="65" name="Google Shape;65;g1a499f93b15_0_51"/>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1200"/>
              </a:spcBef>
              <a:spcAft>
                <a:spcPts val="0"/>
              </a:spcAft>
              <a:buClr>
                <a:schemeClr val="dk1"/>
              </a:buClr>
              <a:buSzPts val="1600"/>
              <a:buChar char="●"/>
              <a:defRPr sz="1600"/>
            </a:lvl7pPr>
            <a:lvl8pPr indent="-330200" lvl="7" marL="3657600" rtl="0" algn="l">
              <a:spcBef>
                <a:spcPts val="1200"/>
              </a:spcBef>
              <a:spcAft>
                <a:spcPts val="0"/>
              </a:spcAft>
              <a:buClr>
                <a:schemeClr val="dk1"/>
              </a:buClr>
              <a:buSzPts val="1600"/>
              <a:buChar char="○"/>
              <a:defRPr sz="1600"/>
            </a:lvl8pPr>
            <a:lvl9pPr indent="-330200" lvl="8" marL="4114800" rtl="0" algn="l">
              <a:spcBef>
                <a:spcPts val="1200"/>
              </a:spcBef>
              <a:spcAft>
                <a:spcPts val="1200"/>
              </a:spcAft>
              <a:buClr>
                <a:schemeClr val="dk1"/>
              </a:buClr>
              <a:buSzPts val="1600"/>
              <a:buChar char="■"/>
              <a:defRPr sz="1600"/>
            </a:lvl9pPr>
          </a:lstStyle>
          <a:p/>
        </p:txBody>
      </p:sp>
      <p:sp>
        <p:nvSpPr>
          <p:cNvPr id="66" name="Google Shape;66;g1a499f93b15_0_5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g1a499f93b15_0_5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 name="Google Shape;68;g1a499f93b15_0_5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b="0" i="0" sz="1200" u="none" cap="none" strike="noStrike">
                <a:solidFill>
                  <a:srgbClr val="888888"/>
                </a:solidFill>
                <a:latin typeface="Calibri"/>
                <a:ea typeface="Calibri"/>
                <a:cs typeface="Calibri"/>
                <a:sym typeface="Calibri"/>
              </a:defRPr>
            </a:lvl1pPr>
            <a:lvl2pPr indent="0" lvl="1" marL="0" rtl="0" algn="r">
              <a:spcBef>
                <a:spcPts val="0"/>
              </a:spcBef>
              <a:buNone/>
              <a:defRPr b="0" i="0" sz="1200" u="none" cap="none" strike="noStrike">
                <a:solidFill>
                  <a:srgbClr val="888888"/>
                </a:solidFill>
                <a:latin typeface="Calibri"/>
                <a:ea typeface="Calibri"/>
                <a:cs typeface="Calibri"/>
                <a:sym typeface="Calibri"/>
              </a:defRPr>
            </a:lvl2pPr>
            <a:lvl3pPr indent="0" lvl="2" marL="0" rtl="0" algn="r">
              <a:spcBef>
                <a:spcPts val="0"/>
              </a:spcBef>
              <a:buNone/>
              <a:defRPr b="0" i="0" sz="1200" u="none" cap="none" strike="noStrike">
                <a:solidFill>
                  <a:srgbClr val="888888"/>
                </a:solidFill>
                <a:latin typeface="Calibri"/>
                <a:ea typeface="Calibri"/>
                <a:cs typeface="Calibri"/>
                <a:sym typeface="Calibri"/>
              </a:defRPr>
            </a:lvl3pPr>
            <a:lvl4pPr indent="0" lvl="3" marL="0" rtl="0" algn="r">
              <a:spcBef>
                <a:spcPts val="0"/>
              </a:spcBef>
              <a:buNone/>
              <a:defRPr b="0" i="0" sz="1200" u="none" cap="none" strike="noStrike">
                <a:solidFill>
                  <a:srgbClr val="888888"/>
                </a:solidFill>
                <a:latin typeface="Calibri"/>
                <a:ea typeface="Calibri"/>
                <a:cs typeface="Calibri"/>
                <a:sym typeface="Calibri"/>
              </a:defRPr>
            </a:lvl4pPr>
            <a:lvl5pPr indent="0" lvl="4" marL="0" rtl="0" algn="r">
              <a:spcBef>
                <a:spcPts val="0"/>
              </a:spcBef>
              <a:buNone/>
              <a:defRPr b="0" i="0" sz="1200" u="none" cap="none" strike="noStrike">
                <a:solidFill>
                  <a:srgbClr val="888888"/>
                </a:solidFill>
                <a:latin typeface="Calibri"/>
                <a:ea typeface="Calibri"/>
                <a:cs typeface="Calibri"/>
                <a:sym typeface="Calibri"/>
              </a:defRPr>
            </a:lvl5pPr>
            <a:lvl6pPr indent="0" lvl="5" marL="0" rtl="0" algn="r">
              <a:spcBef>
                <a:spcPts val="0"/>
              </a:spcBef>
              <a:buNone/>
              <a:defRPr b="0" i="0" sz="1200" u="none" cap="none" strike="noStrike">
                <a:solidFill>
                  <a:srgbClr val="888888"/>
                </a:solidFill>
                <a:latin typeface="Calibri"/>
                <a:ea typeface="Calibri"/>
                <a:cs typeface="Calibri"/>
                <a:sym typeface="Calibri"/>
              </a:defRPr>
            </a:lvl6pPr>
            <a:lvl7pPr indent="0" lvl="6" marL="0" rtl="0" algn="r">
              <a:spcBef>
                <a:spcPts val="0"/>
              </a:spcBef>
              <a:buNone/>
              <a:defRPr b="0" i="0" sz="1200" u="none" cap="none" strike="noStrike">
                <a:solidFill>
                  <a:srgbClr val="888888"/>
                </a:solidFill>
                <a:latin typeface="Calibri"/>
                <a:ea typeface="Calibri"/>
                <a:cs typeface="Calibri"/>
                <a:sym typeface="Calibri"/>
              </a:defRPr>
            </a:lvl7pPr>
            <a:lvl8pPr indent="0" lvl="7" marL="0" rtl="0" algn="r">
              <a:spcBef>
                <a:spcPts val="0"/>
              </a:spcBef>
              <a:buNone/>
              <a:defRPr b="0" i="0" sz="1200" u="none" cap="none" strike="noStrike">
                <a:solidFill>
                  <a:srgbClr val="888888"/>
                </a:solidFill>
                <a:latin typeface="Calibri"/>
                <a:ea typeface="Calibri"/>
                <a:cs typeface="Calibri"/>
                <a:sym typeface="Calibri"/>
              </a:defRPr>
            </a:lvl8pPr>
            <a:lvl9pPr indent="0" lvl="8" marL="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1a499f93b15_0_8"/>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g1a499f93b15_0_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1a499f93b15_0_1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g1a499f93b15_0_11"/>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g1a499f93b15_0_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1a499f93b15_0_1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g1a499f93b15_0_15"/>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g1a499f93b15_0_15"/>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g1a499f93b15_0_1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1a499f93b15_0_2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g1a499f93b15_0_2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1a499f93b15_0_23"/>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g1a499f93b15_0_23"/>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g1a499f93b15_0_2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1a499f93b15_0_27"/>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g1a499f93b15_0_2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1a499f93b15_0_30"/>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g1a499f93b15_0_30"/>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g1a499f93b15_0_30"/>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g1a499f93b15_0_30"/>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4" name="Google Shape;44;g1a499f93b15_0_3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1a499f93b15_0_36"/>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g1a499f93b15_0_3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a499f93b15_0_0"/>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1" name="Google Shape;11;g1a499f93b15_0_0"/>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12" name="Google Shape;12;g1a499f93b15_0_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7.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1.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31.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31.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
          <p:cNvSpPr txBox="1"/>
          <p:nvPr>
            <p:ph type="ctrTitle"/>
          </p:nvPr>
        </p:nvSpPr>
        <p:spPr>
          <a:xfrm>
            <a:off x="685800" y="609600"/>
            <a:ext cx="8206680" cy="5267672"/>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200000"/>
              </a:lnSpc>
              <a:spcBef>
                <a:spcPts val="0"/>
              </a:spcBef>
              <a:spcAft>
                <a:spcPts val="0"/>
              </a:spcAft>
              <a:buNone/>
            </a:pPr>
            <a:br>
              <a:rPr lang="en-US"/>
            </a:br>
            <a:br>
              <a:rPr lang="en-US"/>
            </a:br>
            <a:br>
              <a:rPr lang="en-US"/>
            </a:br>
            <a:br>
              <a:rPr lang="en-US"/>
            </a:br>
            <a:r>
              <a:rPr lang="en-US">
                <a:latin typeface="Times New Roman"/>
                <a:ea typeface="Times New Roman"/>
                <a:cs typeface="Times New Roman"/>
                <a:sym typeface="Times New Roman"/>
              </a:rPr>
              <a:t>DBMS</a:t>
            </a:r>
            <a:br>
              <a:rPr lang="en-US">
                <a:latin typeface="Times New Roman"/>
                <a:ea typeface="Times New Roman"/>
                <a:cs typeface="Times New Roman"/>
                <a:sym typeface="Times New Roman"/>
              </a:rPr>
            </a:br>
            <a:r>
              <a:rPr lang="en-US" sz="3255">
                <a:solidFill>
                  <a:srgbClr val="FF0000"/>
                </a:solidFill>
                <a:latin typeface="Times New Roman"/>
                <a:ea typeface="Times New Roman"/>
                <a:cs typeface="Times New Roman"/>
                <a:sym typeface="Times New Roman"/>
              </a:rPr>
              <a:t>Relational Model and Relational Algebra</a:t>
            </a:r>
            <a:br>
              <a:rPr lang="en-US">
                <a:latin typeface="Times New Roman"/>
                <a:ea typeface="Times New Roman"/>
                <a:cs typeface="Times New Roman"/>
                <a:sym typeface="Times New Roman"/>
              </a:rPr>
            </a:br>
            <a:br>
              <a:rPr lang="en-US"/>
            </a:br>
            <a:r>
              <a:rPr lang="en-US"/>
              <a:t>					</a:t>
            </a:r>
            <a:br>
              <a:rPr lang="en-US"/>
            </a:br>
            <a:br>
              <a:rPr lang="en-US"/>
            </a:br>
            <a:endParaRPr sz="2000"/>
          </a:p>
        </p:txBody>
      </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35" name="Google Shape;135;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36" name="Google Shape;136;p12"/>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b="1" lang="en-US"/>
              <a:t>Selection (σ)</a:t>
            </a:r>
            <a:endParaRPr/>
          </a:p>
        </p:txBody>
      </p:sp>
      <p:sp>
        <p:nvSpPr>
          <p:cNvPr id="142" name="Google Shape;142;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Selection is used to select </a:t>
            </a:r>
            <a:r>
              <a:rPr lang="en-US">
                <a:solidFill>
                  <a:srgbClr val="FF0000"/>
                </a:solidFill>
              </a:rPr>
              <a:t>required tuples </a:t>
            </a:r>
            <a:r>
              <a:rPr lang="en-US"/>
              <a:t>of the relations.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48" name="Google Shape;148;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49" name="Google Shape;149;p14"/>
          <p:cNvPicPr preferRelativeResize="0"/>
          <p:nvPr/>
        </p:nvPicPr>
        <p:blipFill rotWithShape="1">
          <a:blip r:embed="rId3">
            <a:alphaModFix/>
          </a:blip>
          <a:srcRect b="0" l="0" r="0" t="0"/>
          <a:stretch/>
        </p:blipFill>
        <p:spPr>
          <a:xfrm>
            <a:off x="683568" y="243132"/>
            <a:ext cx="7637673" cy="572088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55" name="Google Shape;155;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56" name="Google Shape;156;p15"/>
          <p:cNvPicPr preferRelativeResize="0"/>
          <p:nvPr/>
        </p:nvPicPr>
        <p:blipFill rotWithShape="1">
          <a:blip r:embed="rId3">
            <a:alphaModFix/>
          </a:blip>
          <a:srcRect b="0" l="0" r="0" t="0"/>
          <a:stretch/>
        </p:blipFill>
        <p:spPr>
          <a:xfrm>
            <a:off x="683568" y="512676"/>
            <a:ext cx="7355532" cy="55166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62" name="Google Shape;162;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63" name="Google Shape;163;p16"/>
          <p:cNvPicPr preferRelativeResize="0"/>
          <p:nvPr/>
        </p:nvPicPr>
        <p:blipFill rotWithShape="1">
          <a:blip r:embed="rId3">
            <a:alphaModFix/>
          </a:blip>
          <a:srcRect b="0" l="0" r="0" t="0"/>
          <a:stretch/>
        </p:blipFill>
        <p:spPr>
          <a:xfrm>
            <a:off x="755576" y="404664"/>
            <a:ext cx="7253791" cy="544034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69" name="Google Shape;169;p17"/>
          <p:cNvSpPr txBox="1"/>
          <p:nvPr>
            <p:ph idx="1" type="body"/>
          </p:nvPr>
        </p:nvSpPr>
        <p:spPr>
          <a:xfrm>
            <a:off x="457200" y="3429000"/>
            <a:ext cx="8229600" cy="26971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70" name="Google Shape;170;p17"/>
          <p:cNvPicPr preferRelativeResize="0"/>
          <p:nvPr/>
        </p:nvPicPr>
        <p:blipFill rotWithShape="1">
          <a:blip r:embed="rId3">
            <a:alphaModFix/>
          </a:blip>
          <a:srcRect b="0" l="0" r="0" t="0"/>
          <a:stretch/>
        </p:blipFill>
        <p:spPr>
          <a:xfrm>
            <a:off x="529495" y="2420888"/>
            <a:ext cx="8209948" cy="27363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76" name="Google Shape;176;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77" name="Google Shape;177;p18"/>
          <p:cNvPicPr preferRelativeResize="0"/>
          <p:nvPr/>
        </p:nvPicPr>
        <p:blipFill rotWithShape="1">
          <a:blip r:embed="rId3">
            <a:alphaModFix/>
          </a:blip>
          <a:srcRect b="0" l="0" r="0" t="0"/>
          <a:stretch/>
        </p:blipFill>
        <p:spPr>
          <a:xfrm>
            <a:off x="683568" y="332656"/>
            <a:ext cx="7488832" cy="56224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b="1" lang="en-US"/>
              <a:t>Rename (ρ) -&gt; (</a:t>
            </a:r>
            <a:r>
              <a:rPr lang="en-US"/>
              <a:t>Rho )</a:t>
            </a:r>
            <a:br>
              <a:rPr b="1" lang="en-US"/>
            </a:br>
            <a:endParaRPr/>
          </a:p>
        </p:txBody>
      </p:sp>
      <p:sp>
        <p:nvSpPr>
          <p:cNvPr id="183" name="Google Shape;183;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Rename is a unary operation used for renaming attributes (column) of a relation.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89" name="Google Shape;189;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90" name="Google Shape;190;p20"/>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b="1" lang="en-US"/>
              <a:t>Union (U)</a:t>
            </a:r>
            <a:endParaRPr/>
          </a:p>
        </p:txBody>
      </p:sp>
      <p:sp>
        <p:nvSpPr>
          <p:cNvPr id="196" name="Google Shape;196;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Union operation in relational algebra is same as union operation in set theory, only constraint is for union of two relation both relation must have same set of Attributes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79" name="Google Shape;79;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80" name="Google Shape;80;p4"/>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02" name="Google Shape;202;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03" name="Google Shape;203;p22"/>
          <p:cNvPicPr preferRelativeResize="0"/>
          <p:nvPr/>
        </p:nvPicPr>
        <p:blipFill rotWithShape="1">
          <a:blip r:embed="rId3">
            <a:alphaModFix/>
          </a:blip>
          <a:srcRect b="0" l="0" r="0" t="0"/>
          <a:stretch/>
        </p:blipFill>
        <p:spPr>
          <a:xfrm>
            <a:off x="0" y="2381250"/>
            <a:ext cx="9182100" cy="2095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09" name="Google Shape;209;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10" name="Google Shape;210;p23"/>
          <p:cNvPicPr preferRelativeResize="0"/>
          <p:nvPr/>
        </p:nvPicPr>
        <p:blipFill rotWithShape="1">
          <a:blip r:embed="rId3">
            <a:alphaModFix/>
          </a:blip>
          <a:srcRect b="0" l="0" r="0" t="0"/>
          <a:stretch/>
        </p:blipFill>
        <p:spPr>
          <a:xfrm>
            <a:off x="611560" y="457181"/>
            <a:ext cx="7127503" cy="534830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Product</a:t>
            </a:r>
            <a:endParaRPr/>
          </a:p>
        </p:txBody>
      </p:sp>
      <p:sp>
        <p:nvSpPr>
          <p:cNvPr id="216" name="Google Shape;21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17" name="Google Shape;217;p24"/>
          <p:cNvPicPr preferRelativeResize="0"/>
          <p:nvPr/>
        </p:nvPicPr>
        <p:blipFill rotWithShape="1">
          <a:blip r:embed="rId3">
            <a:alphaModFix/>
          </a:blip>
          <a:srcRect b="0" l="0" r="0" t="0"/>
          <a:stretch/>
        </p:blipFill>
        <p:spPr>
          <a:xfrm>
            <a:off x="0" y="2271713"/>
            <a:ext cx="8892479" cy="2314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23" name="Google Shape;223;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24" name="Google Shape;224;p25"/>
          <p:cNvPicPr preferRelativeResize="0"/>
          <p:nvPr/>
        </p:nvPicPr>
        <p:blipFill rotWithShape="1">
          <a:blip r:embed="rId3">
            <a:alphaModFix/>
          </a:blip>
          <a:srcRect b="0" l="0" r="0" t="0"/>
          <a:stretch/>
        </p:blipFill>
        <p:spPr>
          <a:xfrm>
            <a:off x="899592" y="548680"/>
            <a:ext cx="7358955" cy="552498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Intersection (Common) </a:t>
            </a:r>
            <a:endParaRPr/>
          </a:p>
        </p:txBody>
      </p:sp>
      <p:pic>
        <p:nvPicPr>
          <p:cNvPr id="230" name="Google Shape;230;p26"/>
          <p:cNvPicPr preferRelativeResize="0"/>
          <p:nvPr/>
        </p:nvPicPr>
        <p:blipFill rotWithShape="1">
          <a:blip r:embed="rId3">
            <a:alphaModFix/>
          </a:blip>
          <a:srcRect b="0" l="0" r="0" t="0"/>
          <a:stretch/>
        </p:blipFill>
        <p:spPr>
          <a:xfrm>
            <a:off x="1371600" y="1371600"/>
            <a:ext cx="6864043" cy="3962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36" name="Google Shape;236;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37" name="Google Shape;237;p27"/>
          <p:cNvPicPr preferRelativeResize="0"/>
          <p:nvPr/>
        </p:nvPicPr>
        <p:blipFill rotWithShape="1">
          <a:blip r:embed="rId3">
            <a:alphaModFix/>
          </a:blip>
          <a:srcRect b="0" l="0" r="0" t="0"/>
          <a:stretch/>
        </p:blipFill>
        <p:spPr>
          <a:xfrm>
            <a:off x="0" y="0"/>
            <a:ext cx="9753600" cy="7305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8"/>
          <p:cNvPicPr preferRelativeResize="0"/>
          <p:nvPr/>
        </p:nvPicPr>
        <p:blipFill rotWithShape="1">
          <a:blip r:embed="rId3">
            <a:alphaModFix/>
          </a:blip>
          <a:srcRect b="0" l="0" r="0" t="0"/>
          <a:stretch/>
        </p:blipFill>
        <p:spPr>
          <a:xfrm>
            <a:off x="1066800" y="609600"/>
            <a:ext cx="7365453" cy="510125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48" name="Google Shape;248;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49" name="Google Shape;249;p29"/>
          <p:cNvPicPr preferRelativeResize="0"/>
          <p:nvPr/>
        </p:nvPicPr>
        <p:blipFill rotWithShape="1">
          <a:blip r:embed="rId3">
            <a:alphaModFix/>
          </a:blip>
          <a:srcRect b="0" l="0" r="0" t="0"/>
          <a:stretch/>
        </p:blipFill>
        <p:spPr>
          <a:xfrm>
            <a:off x="179512" y="260648"/>
            <a:ext cx="8078133" cy="60649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30"/>
          <p:cNvPicPr preferRelativeResize="0"/>
          <p:nvPr/>
        </p:nvPicPr>
        <p:blipFill rotWithShape="1">
          <a:blip r:embed="rId3">
            <a:alphaModFix/>
          </a:blip>
          <a:srcRect b="0" l="0" r="0" t="0"/>
          <a:stretch/>
        </p:blipFill>
        <p:spPr>
          <a:xfrm>
            <a:off x="609600" y="457200"/>
            <a:ext cx="7543800" cy="514898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60" name="Google Shape;260;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61" name="Google Shape;261;p31"/>
          <p:cNvPicPr preferRelativeResize="0"/>
          <p:nvPr/>
        </p:nvPicPr>
        <p:blipFill rotWithShape="1">
          <a:blip r:embed="rId3">
            <a:alphaModFix/>
          </a:blip>
          <a:srcRect b="0" l="0" r="0" t="0"/>
          <a:stretch/>
        </p:blipFill>
        <p:spPr>
          <a:xfrm>
            <a:off x="683568" y="476672"/>
            <a:ext cx="7824351" cy="509545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Relational Algebra</a:t>
            </a:r>
            <a:endParaRPr/>
          </a:p>
        </p:txBody>
      </p:sp>
      <p:sp>
        <p:nvSpPr>
          <p:cNvPr id="86" name="Google Shape;86;p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16230" lvl="0" marL="342900" rtl="0" algn="l">
              <a:spcBef>
                <a:spcPts val="0"/>
              </a:spcBef>
              <a:spcAft>
                <a:spcPts val="0"/>
              </a:spcAft>
              <a:buClr>
                <a:schemeClr val="dk1"/>
              </a:buClr>
              <a:buSzPct val="100000"/>
              <a:buChar char="●"/>
            </a:pPr>
            <a:r>
              <a:rPr lang="en-US" sz="2800"/>
              <a:t>Relational algebra is a procedural query language, which takes instances of </a:t>
            </a:r>
            <a:r>
              <a:rPr lang="en-US" sz="2800">
                <a:solidFill>
                  <a:srgbClr val="FF0000"/>
                </a:solidFill>
              </a:rPr>
              <a:t>relations as input </a:t>
            </a:r>
            <a:r>
              <a:rPr lang="en-US" sz="2800"/>
              <a:t>and yields instances of </a:t>
            </a:r>
            <a:r>
              <a:rPr lang="en-US" sz="2800">
                <a:solidFill>
                  <a:srgbClr val="FF0000"/>
                </a:solidFill>
              </a:rPr>
              <a:t>relations as output</a:t>
            </a:r>
            <a:r>
              <a:rPr lang="en-US" sz="2800"/>
              <a:t>.</a:t>
            </a:r>
            <a:endParaRPr/>
          </a:p>
          <a:p>
            <a:pPr indent="-316230" lvl="0" marL="342900" rtl="0" algn="l">
              <a:spcBef>
                <a:spcPts val="560"/>
              </a:spcBef>
              <a:spcAft>
                <a:spcPts val="0"/>
              </a:spcAft>
              <a:buClr>
                <a:schemeClr val="dk1"/>
              </a:buClr>
              <a:buSzPct val="100000"/>
              <a:buChar char="●"/>
            </a:pPr>
            <a:r>
              <a:rPr lang="en-US" sz="2800"/>
              <a:t> It uses operators to perform queries. An operator can be either </a:t>
            </a:r>
            <a:r>
              <a:rPr lang="en-US" sz="2800">
                <a:solidFill>
                  <a:srgbClr val="FF0000"/>
                </a:solidFill>
              </a:rPr>
              <a:t>unary or binary</a:t>
            </a:r>
            <a:r>
              <a:rPr lang="en-US" sz="2800"/>
              <a:t>. </a:t>
            </a:r>
            <a:endParaRPr sz="2800"/>
          </a:p>
          <a:p>
            <a:pPr indent="-316230" lvl="0" marL="342900" rtl="0" algn="l">
              <a:spcBef>
                <a:spcPts val="560"/>
              </a:spcBef>
              <a:spcAft>
                <a:spcPts val="0"/>
              </a:spcAft>
              <a:buClr>
                <a:schemeClr val="dk1"/>
              </a:buClr>
              <a:buSzPct val="100000"/>
              <a:buChar char="●"/>
            </a:pPr>
            <a:r>
              <a:rPr lang="en-US" sz="2800"/>
              <a:t>Relational algebra is performed recursively on a relation and intermediate results are also considered relations.</a:t>
            </a:r>
            <a:endParaRPr/>
          </a:p>
          <a:p>
            <a:pPr indent="-316230" lvl="0" marL="342900" rtl="0" algn="l">
              <a:spcBef>
                <a:spcPts val="560"/>
              </a:spcBef>
              <a:spcAft>
                <a:spcPts val="0"/>
              </a:spcAft>
              <a:buClr>
                <a:schemeClr val="dk1"/>
              </a:buClr>
              <a:buSzPct val="100000"/>
              <a:buChar char="●"/>
            </a:pPr>
            <a:r>
              <a:rPr lang="en-US" sz="2800"/>
              <a:t>Relational algebra mainly provides theoretical foundation for relational databases and SQL.</a:t>
            </a:r>
            <a:endParaRPr/>
          </a:p>
          <a:p>
            <a:pPr indent="-165100" lvl="0" marL="342900" rtl="0" algn="l">
              <a:spcBef>
                <a:spcPts val="560"/>
              </a:spcBef>
              <a:spcAft>
                <a:spcPts val="0"/>
              </a:spcAft>
              <a:buClr>
                <a:schemeClr val="dk1"/>
              </a:buClr>
              <a:buSzPct val="100000"/>
              <a:buNone/>
            </a:pPr>
            <a:r>
              <a:t/>
            </a:r>
            <a:endParaRPr sz="2800"/>
          </a:p>
          <a:p>
            <a:pPr indent="-165100" lvl="0" marL="342900" rtl="0" algn="l">
              <a:spcBef>
                <a:spcPts val="560"/>
              </a:spcBef>
              <a:spcAft>
                <a:spcPts val="0"/>
              </a:spcAft>
              <a:buClr>
                <a:schemeClr val="dk1"/>
              </a:buClr>
              <a:buSzPct val="100000"/>
              <a:buNone/>
            </a:pPr>
            <a:r>
              <a:t/>
            </a:r>
            <a:endParaRPr sz="2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2"/>
          <p:cNvPicPr preferRelativeResize="0"/>
          <p:nvPr/>
        </p:nvPicPr>
        <p:blipFill rotWithShape="1">
          <a:blip r:embed="rId3">
            <a:alphaModFix/>
          </a:blip>
          <a:srcRect b="0" l="0" r="0" t="0"/>
          <a:stretch/>
        </p:blipFill>
        <p:spPr>
          <a:xfrm>
            <a:off x="1371600" y="533400"/>
            <a:ext cx="6629400" cy="497724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72" name="Google Shape;272;p3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73" name="Google Shape;273;p33"/>
          <p:cNvPicPr preferRelativeResize="0"/>
          <p:nvPr/>
        </p:nvPicPr>
        <p:blipFill rotWithShape="1">
          <a:blip r:embed="rId3">
            <a:alphaModFix/>
          </a:blip>
          <a:srcRect b="0" l="0" r="0" t="0"/>
          <a:stretch/>
        </p:blipFill>
        <p:spPr>
          <a:xfrm>
            <a:off x="411264" y="836712"/>
            <a:ext cx="8447560" cy="482453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79" name="Google Shape;279;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80" name="Google Shape;280;p34"/>
          <p:cNvPicPr preferRelativeResize="0"/>
          <p:nvPr/>
        </p:nvPicPr>
        <p:blipFill rotWithShape="1">
          <a:blip r:embed="rId3">
            <a:alphaModFix/>
          </a:blip>
          <a:srcRect b="0" l="0" r="0" t="0"/>
          <a:stretch/>
        </p:blipFill>
        <p:spPr>
          <a:xfrm>
            <a:off x="251520" y="692696"/>
            <a:ext cx="8406706" cy="496855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86" name="Google Shape;286;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87" name="Google Shape;287;p35"/>
          <p:cNvPicPr preferRelativeResize="0"/>
          <p:nvPr/>
        </p:nvPicPr>
        <p:blipFill rotWithShape="1">
          <a:blip r:embed="rId3">
            <a:alphaModFix/>
          </a:blip>
          <a:srcRect b="0" l="0" r="0" t="0"/>
          <a:stretch/>
        </p:blipFill>
        <p:spPr>
          <a:xfrm>
            <a:off x="0" y="0"/>
            <a:ext cx="10077450" cy="7553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93" name="Google Shape;293;p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94" name="Google Shape;294;p36"/>
          <p:cNvPicPr preferRelativeResize="0"/>
          <p:nvPr/>
        </p:nvPicPr>
        <p:blipFill rotWithShape="1">
          <a:blip r:embed="rId3">
            <a:alphaModFix/>
          </a:blip>
          <a:srcRect b="0" l="0" r="0" t="0"/>
          <a:stretch/>
        </p:blipFill>
        <p:spPr>
          <a:xfrm>
            <a:off x="598226" y="436387"/>
            <a:ext cx="8229600" cy="617221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 </a:t>
            </a:r>
            <a:endParaRPr/>
          </a:p>
        </p:txBody>
      </p:sp>
      <p:sp>
        <p:nvSpPr>
          <p:cNvPr id="300" name="Google Shape;300;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301" name="Google Shape;301;p38"/>
          <p:cNvPicPr preferRelativeResize="0"/>
          <p:nvPr/>
        </p:nvPicPr>
        <p:blipFill rotWithShape="1">
          <a:blip r:embed="rId3">
            <a:alphaModFix/>
          </a:blip>
          <a:srcRect b="0" l="0" r="0" t="0"/>
          <a:stretch/>
        </p:blipFill>
        <p:spPr>
          <a:xfrm>
            <a:off x="899592" y="548680"/>
            <a:ext cx="6494661" cy="560274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307" name="Google Shape;307;p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 Join operation combines related tuples from different relations, if and only if a given join condition is satisfied. </a:t>
            </a:r>
            <a:endParaRPr/>
          </a:p>
          <a:p>
            <a:pPr indent="-342900" lvl="0" marL="342900" rtl="0" algn="l">
              <a:spcBef>
                <a:spcPts val="640"/>
              </a:spcBef>
              <a:spcAft>
                <a:spcPts val="0"/>
              </a:spcAft>
              <a:buClr>
                <a:schemeClr val="dk1"/>
              </a:buClr>
              <a:buSzPts val="3200"/>
              <a:buChar char="●"/>
            </a:pPr>
            <a:r>
              <a:rPr lang="en-US"/>
              <a:t>It is denoted by ⋈.</a:t>
            </a:r>
            <a:endParaRPr/>
          </a:p>
          <a:p>
            <a:pPr indent="-342900" lvl="0" marL="342900" rtl="0" algn="l">
              <a:spcBef>
                <a:spcPts val="640"/>
              </a:spcBef>
              <a:spcAft>
                <a:spcPts val="0"/>
              </a:spcAft>
              <a:buClr>
                <a:schemeClr val="dk1"/>
              </a:buClr>
              <a:buSzPts val="3200"/>
              <a:buChar char="●"/>
            </a:pPr>
            <a:r>
              <a:rPr lang="en-US"/>
              <a:t>JOIN operation also allows joining variously related tuples from different relations.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Join</a:t>
            </a:r>
            <a:endParaRPr/>
          </a:p>
        </p:txBody>
      </p:sp>
      <p:graphicFrame>
        <p:nvGraphicFramePr>
          <p:cNvPr id="313" name="Google Shape;313;p40"/>
          <p:cNvGraphicFramePr/>
          <p:nvPr/>
        </p:nvGraphicFramePr>
        <p:xfrm>
          <a:off x="4932040" y="1628800"/>
          <a:ext cx="3000000" cy="3000000"/>
        </p:xfrm>
        <a:graphic>
          <a:graphicData uri="http://schemas.openxmlformats.org/drawingml/2006/table">
            <a:tbl>
              <a:tblPr bandRow="1" firstRow="1">
                <a:noFill/>
                <a:tableStyleId>{AF2AA1ED-CDAB-4723-8D0D-E73FF953EF1F}</a:tableStyleId>
              </a:tblPr>
              <a:tblGrid>
                <a:gridCol w="1769375"/>
                <a:gridCol w="1769375"/>
              </a:tblGrid>
              <a:tr h="370850">
                <a:tc>
                  <a:txBody>
                    <a:bodyPr/>
                    <a:lstStyle/>
                    <a:p>
                      <a:pPr indent="0" lvl="0" marL="0" marR="0" rtl="0" algn="l">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EMP_CODE</a:t>
                      </a:r>
                      <a:endParaRPr/>
                    </a:p>
                  </a:txBody>
                  <a:tcPr marT="114300" marB="114300" marR="114300" marL="114300"/>
                </a:tc>
                <a:tc>
                  <a:txBody>
                    <a:bodyPr/>
                    <a:lstStyle/>
                    <a:p>
                      <a:pPr indent="0" lvl="0" marL="0" marR="0" rtl="0" algn="l">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SALARY</a:t>
                      </a:r>
                      <a:endParaRPr/>
                    </a:p>
                  </a:txBody>
                  <a:tcPr marT="114300" marB="114300" marR="114300" marL="114300"/>
                </a:tc>
              </a:tr>
              <a:tr h="370850">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101</a:t>
                      </a:r>
                      <a:endParaRPr/>
                    </a:p>
                  </a:txBody>
                  <a:tcPr marT="76200" marB="76200" marR="76200" marL="76200"/>
                </a:tc>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50000</a:t>
                      </a:r>
                      <a:endParaRPr/>
                    </a:p>
                  </a:txBody>
                  <a:tcPr marT="76200" marB="76200" marR="76200" marL="76200"/>
                </a:tc>
              </a:tr>
              <a:tr h="370850">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102</a:t>
                      </a:r>
                      <a:endParaRPr/>
                    </a:p>
                  </a:txBody>
                  <a:tcPr marT="76200" marB="76200" marR="76200" marL="76200"/>
                </a:tc>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30000</a:t>
                      </a:r>
                      <a:endParaRPr/>
                    </a:p>
                  </a:txBody>
                  <a:tcPr marT="76200" marB="76200" marR="76200" marL="76200"/>
                </a:tc>
              </a:tr>
              <a:tr h="370850">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103</a:t>
                      </a:r>
                      <a:endParaRPr/>
                    </a:p>
                  </a:txBody>
                  <a:tcPr marT="76200" marB="76200" marR="76200" marL="76200"/>
                </a:tc>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25000</a:t>
                      </a:r>
                      <a:endParaRPr/>
                    </a:p>
                  </a:txBody>
                  <a:tcPr marT="76200" marB="76200" marR="76200" marL="76200"/>
                </a:tc>
              </a:tr>
            </a:tbl>
          </a:graphicData>
        </a:graphic>
      </p:graphicFrame>
      <p:graphicFrame>
        <p:nvGraphicFramePr>
          <p:cNvPr id="314" name="Google Shape;314;p40"/>
          <p:cNvGraphicFramePr/>
          <p:nvPr/>
        </p:nvGraphicFramePr>
        <p:xfrm>
          <a:off x="594549" y="1556792"/>
          <a:ext cx="3000000" cy="3000000"/>
        </p:xfrm>
        <a:graphic>
          <a:graphicData uri="http://schemas.openxmlformats.org/drawingml/2006/table">
            <a:tbl>
              <a:tblPr bandRow="1" firstRow="1">
                <a:noFill/>
                <a:tableStyleId>{AF2AA1ED-CDAB-4723-8D0D-E73FF953EF1F}</a:tableStyleId>
              </a:tblPr>
              <a:tblGrid>
                <a:gridCol w="1908200"/>
                <a:gridCol w="1908200"/>
              </a:tblGrid>
              <a:tr h="370850">
                <a:tc>
                  <a:txBody>
                    <a:bodyPr/>
                    <a:lstStyle/>
                    <a:p>
                      <a:pPr indent="0" lvl="0" marL="0" marR="0" rtl="0" algn="l">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EMP_CODE</a:t>
                      </a:r>
                      <a:endParaRPr/>
                    </a:p>
                  </a:txBody>
                  <a:tcPr marT="114300" marB="114300" marR="114300" marL="114300"/>
                </a:tc>
                <a:tc>
                  <a:txBody>
                    <a:bodyPr/>
                    <a:lstStyle/>
                    <a:p>
                      <a:pPr indent="0" lvl="0" marL="0" marR="0" rtl="0" algn="l">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EMP_NAME</a:t>
                      </a:r>
                      <a:endParaRPr/>
                    </a:p>
                  </a:txBody>
                  <a:tcPr marT="114300" marB="114300" marR="114300" marL="114300"/>
                </a:tc>
              </a:tr>
              <a:tr h="370850">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101</a:t>
                      </a:r>
                      <a:endParaRPr/>
                    </a:p>
                  </a:txBody>
                  <a:tcPr marT="76200" marB="76200" marR="76200" marL="76200"/>
                </a:tc>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Stephan</a:t>
                      </a:r>
                      <a:endParaRPr/>
                    </a:p>
                  </a:txBody>
                  <a:tcPr marT="76200" marB="76200" marR="76200" marL="76200"/>
                </a:tc>
              </a:tr>
              <a:tr h="370850">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102</a:t>
                      </a:r>
                      <a:endParaRPr/>
                    </a:p>
                  </a:txBody>
                  <a:tcPr marT="76200" marB="76200" marR="76200" marL="76200"/>
                </a:tc>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Jack</a:t>
                      </a:r>
                      <a:endParaRPr/>
                    </a:p>
                  </a:txBody>
                  <a:tcPr marT="76200" marB="76200" marR="76200" marL="76200"/>
                </a:tc>
              </a:tr>
              <a:tr h="370850">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103</a:t>
                      </a:r>
                      <a:endParaRPr/>
                    </a:p>
                  </a:txBody>
                  <a:tcPr marT="76200" marB="76200" marR="76200" marL="76200"/>
                </a:tc>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Harry</a:t>
                      </a:r>
                      <a:endParaRPr/>
                    </a:p>
                  </a:txBody>
                  <a:tcPr marT="76200" marB="76200" marR="76200" marL="76200"/>
                </a:tc>
              </a:tr>
            </a:tbl>
          </a:graphicData>
        </a:graphic>
      </p:graphicFrame>
      <p:sp>
        <p:nvSpPr>
          <p:cNvPr id="315" name="Google Shape;315;p40"/>
          <p:cNvSpPr/>
          <p:nvPr/>
        </p:nvSpPr>
        <p:spPr>
          <a:xfrm>
            <a:off x="1259632" y="3613666"/>
            <a:ext cx="24862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(EMPLOYEE ⋈ SALARY)   </a:t>
            </a:r>
            <a:endParaRPr/>
          </a:p>
        </p:txBody>
      </p:sp>
      <p:graphicFrame>
        <p:nvGraphicFramePr>
          <p:cNvPr id="316" name="Google Shape;316;p40"/>
          <p:cNvGraphicFramePr/>
          <p:nvPr/>
        </p:nvGraphicFramePr>
        <p:xfrm>
          <a:off x="1259632" y="4365104"/>
          <a:ext cx="3000000" cy="3000000"/>
        </p:xfrm>
        <a:graphic>
          <a:graphicData uri="http://schemas.openxmlformats.org/drawingml/2006/table">
            <a:tbl>
              <a:tblPr bandRow="1" firstRow="1">
                <a:noFill/>
                <a:tableStyleId>{AF2AA1ED-CDAB-4723-8D0D-E73FF953EF1F}</a:tableStyleId>
              </a:tblPr>
              <a:tblGrid>
                <a:gridCol w="2032000"/>
                <a:gridCol w="2032000"/>
                <a:gridCol w="2032000"/>
              </a:tblGrid>
              <a:tr h="370850">
                <a:tc>
                  <a:txBody>
                    <a:bodyPr/>
                    <a:lstStyle/>
                    <a:p>
                      <a:pPr indent="0" lvl="0" marL="0" marR="0" rtl="0" algn="l">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EMP_CODE</a:t>
                      </a:r>
                      <a:endParaRPr/>
                    </a:p>
                  </a:txBody>
                  <a:tcPr marT="114300" marB="114300" marR="114300" marL="114300"/>
                </a:tc>
                <a:tc>
                  <a:txBody>
                    <a:bodyPr/>
                    <a:lstStyle/>
                    <a:p>
                      <a:pPr indent="0" lvl="0" marL="0" marR="0" rtl="0" algn="l">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EMP_NAME</a:t>
                      </a:r>
                      <a:endParaRPr/>
                    </a:p>
                  </a:txBody>
                  <a:tcPr marT="114300" marB="114300" marR="114300" marL="114300"/>
                </a:tc>
                <a:tc>
                  <a:txBody>
                    <a:bodyPr/>
                    <a:lstStyle/>
                    <a:p>
                      <a:pPr indent="0" lvl="0" marL="0" marR="0" rtl="0" algn="l">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SALARY</a:t>
                      </a:r>
                      <a:endParaRPr/>
                    </a:p>
                  </a:txBody>
                  <a:tcPr marT="114300" marB="114300" marR="114300" marL="114300"/>
                </a:tc>
              </a:tr>
              <a:tr h="370850">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101</a:t>
                      </a:r>
                      <a:endParaRPr/>
                    </a:p>
                  </a:txBody>
                  <a:tcPr marT="76200" marB="76200" marR="76200" marL="76200"/>
                </a:tc>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Stephan</a:t>
                      </a:r>
                      <a:endParaRPr/>
                    </a:p>
                  </a:txBody>
                  <a:tcPr marT="76200" marB="76200" marR="76200" marL="76200"/>
                </a:tc>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50000</a:t>
                      </a:r>
                      <a:endParaRPr/>
                    </a:p>
                  </a:txBody>
                  <a:tcPr marT="76200" marB="76200" marR="76200" marL="76200"/>
                </a:tc>
              </a:tr>
              <a:tr h="370850">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102</a:t>
                      </a:r>
                      <a:endParaRPr/>
                    </a:p>
                  </a:txBody>
                  <a:tcPr marT="76200" marB="76200" marR="76200" marL="76200"/>
                </a:tc>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Jack</a:t>
                      </a:r>
                      <a:endParaRPr/>
                    </a:p>
                  </a:txBody>
                  <a:tcPr marT="76200" marB="76200" marR="76200" marL="76200"/>
                </a:tc>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30000</a:t>
                      </a:r>
                      <a:endParaRPr/>
                    </a:p>
                  </a:txBody>
                  <a:tcPr marT="76200" marB="76200" marR="76200" marL="76200"/>
                </a:tc>
              </a:tr>
              <a:tr h="370850">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103</a:t>
                      </a:r>
                      <a:endParaRPr/>
                    </a:p>
                  </a:txBody>
                  <a:tcPr marT="76200" marB="76200" marR="76200" marL="76200"/>
                </a:tc>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Harry</a:t>
                      </a:r>
                      <a:endParaRPr/>
                    </a:p>
                  </a:txBody>
                  <a:tcPr marT="76200" marB="76200" marR="76200" marL="76200"/>
                </a:tc>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25000</a:t>
                      </a:r>
                      <a:endParaRPr/>
                    </a:p>
                  </a:txBody>
                  <a:tcPr marT="76200" marB="76200" marR="76200" marL="76200"/>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Natural Join</a:t>
            </a:r>
            <a:endParaRPr/>
          </a:p>
        </p:txBody>
      </p:sp>
      <p:sp>
        <p:nvSpPr>
          <p:cNvPr id="322" name="Google Shape;322;p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Natural join can join tables based on the common columns in the tables being joined.</a:t>
            </a:r>
            <a:endParaRPr/>
          </a:p>
          <a:p>
            <a:pPr indent="-342900" lvl="0" marL="342900" rtl="0" algn="l">
              <a:spcBef>
                <a:spcPts val="640"/>
              </a:spcBef>
              <a:spcAft>
                <a:spcPts val="0"/>
              </a:spcAft>
              <a:buClr>
                <a:schemeClr val="dk1"/>
              </a:buClr>
              <a:buSzPts val="3200"/>
              <a:buChar char="●"/>
            </a:pPr>
            <a:r>
              <a:rPr lang="en-US"/>
              <a:t>A natural join returns all rows by matching values in </a:t>
            </a:r>
            <a:r>
              <a:rPr lang="en-US">
                <a:solidFill>
                  <a:srgbClr val="FF0000"/>
                </a:solidFill>
              </a:rPr>
              <a:t>common columns </a:t>
            </a:r>
            <a:r>
              <a:rPr lang="en-US"/>
              <a:t>having </a:t>
            </a:r>
            <a:r>
              <a:rPr lang="en-US">
                <a:solidFill>
                  <a:srgbClr val="FF0000"/>
                </a:solidFill>
              </a:rPr>
              <a:t>same name and data type </a:t>
            </a:r>
            <a:r>
              <a:rPr lang="en-US"/>
              <a:t>of columns and that column should be present in both tables.</a:t>
            </a:r>
            <a:endParaRPr/>
          </a:p>
          <a:p>
            <a:pPr indent="-342900" lvl="0" marL="342900" rtl="0" algn="l">
              <a:spcBef>
                <a:spcPts val="640"/>
              </a:spcBef>
              <a:spcAft>
                <a:spcPts val="0"/>
              </a:spcAft>
              <a:buClr>
                <a:schemeClr val="dk1"/>
              </a:buClr>
              <a:buSzPts val="3200"/>
              <a:buChar char="●"/>
            </a:pPr>
            <a:r>
              <a:rPr lang="en-US"/>
              <a:t>All non matching tuples are ignored.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328" name="Google Shape;328;p4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∏EMP_NAME, SALARY (EMPLOYEE ⋈ SALARY)  </a:t>
            </a:r>
            <a:endParaRPr/>
          </a:p>
        </p:txBody>
      </p:sp>
      <p:graphicFrame>
        <p:nvGraphicFramePr>
          <p:cNvPr id="329" name="Google Shape;329;p42"/>
          <p:cNvGraphicFramePr/>
          <p:nvPr/>
        </p:nvGraphicFramePr>
        <p:xfrm>
          <a:off x="1619672" y="4509120"/>
          <a:ext cx="3000000" cy="3000000"/>
        </p:xfrm>
        <a:graphic>
          <a:graphicData uri="http://schemas.openxmlformats.org/drawingml/2006/table">
            <a:tbl>
              <a:tblPr bandRow="1" firstRow="1">
                <a:noFill/>
                <a:tableStyleId>{AF2AA1ED-CDAB-4723-8D0D-E73FF953EF1F}</a:tableStyleId>
              </a:tblPr>
              <a:tblGrid>
                <a:gridCol w="3048000"/>
                <a:gridCol w="3048000"/>
              </a:tblGrid>
              <a:tr h="370850">
                <a:tc>
                  <a:txBody>
                    <a:bodyPr/>
                    <a:lstStyle/>
                    <a:p>
                      <a:pPr indent="0" lvl="0" marL="0" marR="0" rtl="0" algn="l">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EMP_NAME</a:t>
                      </a:r>
                      <a:endParaRPr/>
                    </a:p>
                  </a:txBody>
                  <a:tcPr marT="114300" marB="114300" marR="114300" marL="114300"/>
                </a:tc>
                <a:tc>
                  <a:txBody>
                    <a:bodyPr/>
                    <a:lstStyle/>
                    <a:p>
                      <a:pPr indent="0" lvl="0" marL="0" marR="0" rtl="0" algn="l">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SALARY</a:t>
                      </a:r>
                      <a:endParaRPr/>
                    </a:p>
                  </a:txBody>
                  <a:tcPr marT="114300" marB="114300" marR="114300" marL="114300"/>
                </a:tc>
              </a:tr>
              <a:tr h="370850">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Stephan</a:t>
                      </a:r>
                      <a:endParaRPr/>
                    </a:p>
                  </a:txBody>
                  <a:tcPr marT="76200" marB="76200" marR="76200" marL="76200"/>
                </a:tc>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50000</a:t>
                      </a:r>
                      <a:endParaRPr/>
                    </a:p>
                  </a:txBody>
                  <a:tcPr marT="76200" marB="76200" marR="76200" marL="76200"/>
                </a:tc>
              </a:tr>
              <a:tr h="370850">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Jack</a:t>
                      </a:r>
                      <a:endParaRPr/>
                    </a:p>
                  </a:txBody>
                  <a:tcPr marT="76200" marB="76200" marR="76200" marL="76200"/>
                </a:tc>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30000</a:t>
                      </a:r>
                      <a:endParaRPr/>
                    </a:p>
                  </a:txBody>
                  <a:tcPr marT="76200" marB="76200" marR="76200" marL="76200"/>
                </a:tc>
              </a:tr>
              <a:tr h="370850">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Harry</a:t>
                      </a:r>
                      <a:endParaRPr/>
                    </a:p>
                  </a:txBody>
                  <a:tcPr marT="76200" marB="76200" marR="76200" marL="76200"/>
                </a:tc>
                <a:tc>
                  <a:txBody>
                    <a:bodyPr/>
                    <a:lstStyle/>
                    <a:p>
                      <a:pPr indent="0" lvl="0" marL="0" marR="0" rtl="0" algn="l">
                        <a:spcBef>
                          <a:spcPts val="0"/>
                        </a:spcBef>
                        <a:spcAft>
                          <a:spcPts val="0"/>
                        </a:spcAft>
                        <a:buNone/>
                      </a:pPr>
                      <a:r>
                        <a:rPr lang="en-US" sz="1800" u="none" cap="none" strike="noStrike">
                          <a:solidFill>
                            <a:srgbClr val="000000"/>
                          </a:solidFill>
                          <a:latin typeface="verdana"/>
                          <a:ea typeface="verdana"/>
                          <a:cs typeface="verdana"/>
                          <a:sym typeface="verdana"/>
                        </a:rPr>
                        <a:t>25000</a:t>
                      </a:r>
                      <a:endParaRPr/>
                    </a:p>
                  </a:txBody>
                  <a:tcPr marT="76200" marB="76200" marR="76200" marL="76200"/>
                </a:tc>
              </a:tr>
            </a:tbl>
          </a:graphicData>
        </a:graphic>
      </p:graphicFrame>
      <p:pic>
        <p:nvPicPr>
          <p:cNvPr id="330" name="Google Shape;330;p42"/>
          <p:cNvPicPr preferRelativeResize="0"/>
          <p:nvPr/>
        </p:nvPicPr>
        <p:blipFill rotWithShape="1">
          <a:blip r:embed="rId3">
            <a:alphaModFix/>
          </a:blip>
          <a:srcRect b="0" l="0" r="0" t="0"/>
          <a:stretch/>
        </p:blipFill>
        <p:spPr>
          <a:xfrm>
            <a:off x="4638137" y="2282219"/>
            <a:ext cx="3541713" cy="1858962"/>
          </a:xfrm>
          <a:prstGeom prst="rect">
            <a:avLst/>
          </a:prstGeom>
          <a:noFill/>
          <a:ln>
            <a:noFill/>
          </a:ln>
        </p:spPr>
      </p:pic>
      <p:pic>
        <p:nvPicPr>
          <p:cNvPr id="331" name="Google Shape;331;p42"/>
          <p:cNvPicPr preferRelativeResize="0"/>
          <p:nvPr/>
        </p:nvPicPr>
        <p:blipFill rotWithShape="1">
          <a:blip r:embed="rId4">
            <a:alphaModFix/>
          </a:blip>
          <a:srcRect b="0" l="0" r="0" t="0"/>
          <a:stretch/>
        </p:blipFill>
        <p:spPr>
          <a:xfrm>
            <a:off x="323528" y="2307509"/>
            <a:ext cx="3822700" cy="18589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92" name="Google Shape;92;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93" name="Google Shape;93;p6"/>
          <p:cNvPicPr preferRelativeResize="0"/>
          <p:nvPr/>
        </p:nvPicPr>
        <p:blipFill rotWithShape="1">
          <a:blip r:embed="rId3">
            <a:alphaModFix/>
          </a:blip>
          <a:srcRect b="0" l="0" r="0" t="0"/>
          <a:stretch/>
        </p:blipFill>
        <p:spPr>
          <a:xfrm>
            <a:off x="827584" y="332656"/>
            <a:ext cx="7418470" cy="562999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graphicFrame>
        <p:nvGraphicFramePr>
          <p:cNvPr id="337" name="Google Shape;337;p43"/>
          <p:cNvGraphicFramePr/>
          <p:nvPr/>
        </p:nvGraphicFramePr>
        <p:xfrm>
          <a:off x="457201" y="1600200"/>
          <a:ext cx="3000000" cy="3000000"/>
        </p:xfrm>
        <a:graphic>
          <a:graphicData uri="http://schemas.openxmlformats.org/drawingml/2006/table">
            <a:tbl>
              <a:tblPr bandRow="1" firstRow="1">
                <a:noFill/>
                <a:tableStyleId>{AF2AA1ED-CDAB-4723-8D0D-E73FF953EF1F}</a:tableStyleId>
              </a:tblPr>
              <a:tblGrid>
                <a:gridCol w="1251575"/>
                <a:gridCol w="1251575"/>
                <a:gridCol w="1251575"/>
              </a:tblGrid>
              <a:tr h="349200">
                <a:tc>
                  <a:txBody>
                    <a:bodyPr/>
                    <a:lstStyle/>
                    <a:p>
                      <a:pPr indent="0" lvl="0" marL="0" marR="0" rtl="0" algn="l">
                        <a:spcBef>
                          <a:spcPts val="0"/>
                        </a:spcBef>
                        <a:spcAft>
                          <a:spcPts val="0"/>
                        </a:spcAft>
                        <a:buNone/>
                      </a:pPr>
                      <a:r>
                        <a:rPr lang="en-US" sz="1800" u="none" cap="none" strike="noStrike"/>
                        <a:t>Eid</a:t>
                      </a:r>
                      <a:endParaRPr sz="1800"/>
                    </a:p>
                  </a:txBody>
                  <a:tcPr marT="45725" marB="45725" marR="91450" marL="91450"/>
                </a:tc>
                <a:tc>
                  <a:txBody>
                    <a:bodyPr/>
                    <a:lstStyle/>
                    <a:p>
                      <a:pPr indent="0" lvl="0" marL="0" marR="0" rtl="0" algn="l">
                        <a:spcBef>
                          <a:spcPts val="0"/>
                        </a:spcBef>
                        <a:spcAft>
                          <a:spcPts val="0"/>
                        </a:spcAft>
                        <a:buNone/>
                      </a:pPr>
                      <a:r>
                        <a:rPr lang="en-US" sz="1800"/>
                        <a:t>Ename</a:t>
                      </a:r>
                      <a:endParaRPr sz="1800"/>
                    </a:p>
                  </a:txBody>
                  <a:tcPr marT="45725" marB="45725" marR="91450" marL="91450"/>
                </a:tc>
                <a:tc>
                  <a:txBody>
                    <a:bodyPr/>
                    <a:lstStyle/>
                    <a:p>
                      <a:pPr indent="0" lvl="0" marL="0" marR="0" rtl="0" algn="l">
                        <a:spcBef>
                          <a:spcPts val="0"/>
                        </a:spcBef>
                        <a:spcAft>
                          <a:spcPts val="0"/>
                        </a:spcAft>
                        <a:buNone/>
                      </a:pPr>
                      <a:r>
                        <a:rPr lang="en-US" sz="1800"/>
                        <a:t>Did</a:t>
                      </a:r>
                      <a:endParaRPr sz="1800"/>
                    </a:p>
                  </a:txBody>
                  <a:tcPr marT="45725" marB="45725" marR="91450" marL="91450"/>
                </a:tc>
              </a:tr>
              <a:tr h="349200">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Rohan</a:t>
                      </a:r>
                      <a:endParaRPr sz="1800"/>
                    </a:p>
                  </a:txBody>
                  <a:tcPr marT="45725" marB="45725" marR="91450" marL="91450"/>
                </a:tc>
                <a:tc>
                  <a:txBody>
                    <a:bodyPr/>
                    <a:lstStyle/>
                    <a:p>
                      <a:pPr indent="0" lvl="0" marL="0" marR="0" rtl="0" algn="l">
                        <a:spcBef>
                          <a:spcPts val="0"/>
                        </a:spcBef>
                        <a:spcAft>
                          <a:spcPts val="0"/>
                        </a:spcAft>
                        <a:buNone/>
                      </a:pPr>
                      <a:r>
                        <a:rPr lang="en-US" sz="1800"/>
                        <a:t>10</a:t>
                      </a:r>
                      <a:endParaRPr sz="1800"/>
                    </a:p>
                  </a:txBody>
                  <a:tcPr marT="45725" marB="45725" marR="91450" marL="91450"/>
                </a:tc>
              </a:tr>
              <a:tr h="349200">
                <a:tc>
                  <a:txBody>
                    <a:bodyPr/>
                    <a:lstStyle/>
                    <a:p>
                      <a:pPr indent="0" lvl="0" marL="0" marR="0" rtl="0" algn="l">
                        <a:spcBef>
                          <a:spcPts val="0"/>
                        </a:spcBef>
                        <a:spcAft>
                          <a:spcPts val="0"/>
                        </a:spcAft>
                        <a:buNone/>
                      </a:pPr>
                      <a:r>
                        <a:rPr lang="en-US" sz="1800"/>
                        <a:t>2</a:t>
                      </a:r>
                      <a:endParaRPr sz="1800"/>
                    </a:p>
                  </a:txBody>
                  <a:tcPr marT="45725" marB="45725" marR="91450" marL="91450"/>
                </a:tc>
                <a:tc>
                  <a:txBody>
                    <a:bodyPr/>
                    <a:lstStyle/>
                    <a:p>
                      <a:pPr indent="0" lvl="0" marL="0" marR="0" rtl="0" algn="l">
                        <a:spcBef>
                          <a:spcPts val="0"/>
                        </a:spcBef>
                        <a:spcAft>
                          <a:spcPts val="0"/>
                        </a:spcAft>
                        <a:buNone/>
                      </a:pPr>
                      <a:r>
                        <a:rPr lang="en-US" sz="1800"/>
                        <a:t>Mohan</a:t>
                      </a:r>
                      <a:endParaRPr sz="1800"/>
                    </a:p>
                  </a:txBody>
                  <a:tcPr marT="45725" marB="45725" marR="91450" marL="91450"/>
                </a:tc>
                <a:tc>
                  <a:txBody>
                    <a:bodyPr/>
                    <a:lstStyle/>
                    <a:p>
                      <a:pPr indent="0" lvl="0" marL="0" marR="0" rtl="0" algn="l">
                        <a:spcBef>
                          <a:spcPts val="0"/>
                        </a:spcBef>
                        <a:spcAft>
                          <a:spcPts val="0"/>
                        </a:spcAft>
                        <a:buNone/>
                      </a:pPr>
                      <a:r>
                        <a:rPr lang="en-US" sz="1800"/>
                        <a:t>30</a:t>
                      </a:r>
                      <a:endParaRPr sz="1800"/>
                    </a:p>
                  </a:txBody>
                  <a:tcPr marT="45725" marB="45725" marR="91450" marL="91450"/>
                </a:tc>
              </a:tr>
              <a:tr h="349200">
                <a:tc>
                  <a:txBody>
                    <a:bodyPr/>
                    <a:lstStyle/>
                    <a:p>
                      <a:pPr indent="0" lvl="0" marL="0" marR="0" rtl="0" algn="l">
                        <a:spcBef>
                          <a:spcPts val="0"/>
                        </a:spcBef>
                        <a:spcAft>
                          <a:spcPts val="0"/>
                        </a:spcAft>
                        <a:buNone/>
                      </a:pPr>
                      <a:r>
                        <a:rPr lang="en-US" sz="1800"/>
                        <a:t>3</a:t>
                      </a:r>
                      <a:endParaRPr sz="1800"/>
                    </a:p>
                  </a:txBody>
                  <a:tcPr marT="45725" marB="45725" marR="91450" marL="91450"/>
                </a:tc>
                <a:tc>
                  <a:txBody>
                    <a:bodyPr/>
                    <a:lstStyle/>
                    <a:p>
                      <a:pPr indent="0" lvl="0" marL="0" marR="0" rtl="0" algn="l">
                        <a:spcBef>
                          <a:spcPts val="0"/>
                        </a:spcBef>
                        <a:spcAft>
                          <a:spcPts val="0"/>
                        </a:spcAft>
                        <a:buNone/>
                      </a:pPr>
                      <a:r>
                        <a:rPr lang="en-US" sz="1800"/>
                        <a:t>Sohan</a:t>
                      </a:r>
                      <a:endParaRPr sz="1800"/>
                    </a:p>
                  </a:txBody>
                  <a:tcPr marT="45725" marB="45725" marR="91450" marL="91450"/>
                </a:tc>
                <a:tc>
                  <a:txBody>
                    <a:bodyPr/>
                    <a:lstStyle/>
                    <a:p>
                      <a:pPr indent="0" lvl="0" marL="0" marR="0" rtl="0" algn="l">
                        <a:spcBef>
                          <a:spcPts val="0"/>
                        </a:spcBef>
                        <a:spcAft>
                          <a:spcPts val="0"/>
                        </a:spcAft>
                        <a:buNone/>
                      </a:pPr>
                      <a:r>
                        <a:rPr lang="en-US" sz="1800"/>
                        <a:t>50</a:t>
                      </a:r>
                      <a:endParaRPr sz="1800"/>
                    </a:p>
                  </a:txBody>
                  <a:tcPr marT="45725" marB="45725" marR="91450" marL="91450"/>
                </a:tc>
              </a:tr>
            </a:tbl>
          </a:graphicData>
        </a:graphic>
      </p:graphicFrame>
      <p:graphicFrame>
        <p:nvGraphicFramePr>
          <p:cNvPr id="338" name="Google Shape;338;p43"/>
          <p:cNvGraphicFramePr/>
          <p:nvPr/>
        </p:nvGraphicFramePr>
        <p:xfrm>
          <a:off x="4355976" y="1628800"/>
          <a:ext cx="3000000" cy="3000000"/>
        </p:xfrm>
        <a:graphic>
          <a:graphicData uri="http://schemas.openxmlformats.org/drawingml/2006/table">
            <a:tbl>
              <a:tblPr bandRow="1" firstRow="1">
                <a:noFill/>
                <a:tableStyleId>{AF2AA1ED-CDAB-4723-8D0D-E73FF953EF1F}</a:tableStyleId>
              </a:tblPr>
              <a:tblGrid>
                <a:gridCol w="2032000"/>
                <a:gridCol w="2032000"/>
              </a:tblGrid>
              <a:tr h="370850">
                <a:tc>
                  <a:txBody>
                    <a:bodyPr/>
                    <a:lstStyle/>
                    <a:p>
                      <a:pPr indent="0" lvl="0" marL="0" marR="0" rtl="0" algn="l">
                        <a:spcBef>
                          <a:spcPts val="0"/>
                        </a:spcBef>
                        <a:spcAft>
                          <a:spcPts val="0"/>
                        </a:spcAft>
                        <a:buNone/>
                      </a:pPr>
                      <a:r>
                        <a:rPr lang="en-US" sz="1800"/>
                        <a:t>Did</a:t>
                      </a:r>
                      <a:endParaRPr sz="1800"/>
                    </a:p>
                  </a:txBody>
                  <a:tcPr marT="45725" marB="45725" marR="91450" marL="91450"/>
                </a:tc>
                <a:tc>
                  <a:txBody>
                    <a:bodyPr/>
                    <a:lstStyle/>
                    <a:p>
                      <a:pPr indent="0" lvl="0" marL="0" marR="0" rtl="0" algn="l">
                        <a:spcBef>
                          <a:spcPts val="0"/>
                        </a:spcBef>
                        <a:spcAft>
                          <a:spcPts val="0"/>
                        </a:spcAft>
                        <a:buNone/>
                      </a:pPr>
                      <a:r>
                        <a:rPr lang="en-US" sz="1800"/>
                        <a:t>Dname</a:t>
                      </a:r>
                      <a:endParaRPr sz="1800"/>
                    </a:p>
                  </a:txBody>
                  <a:tcPr marT="45725" marB="45725" marR="91450" marL="91450"/>
                </a:tc>
              </a:tr>
              <a:tr h="370850">
                <a:tc>
                  <a:txBody>
                    <a:bodyPr/>
                    <a:lstStyle/>
                    <a:p>
                      <a:pPr indent="0" lvl="0" marL="0" marR="0" rtl="0" algn="l">
                        <a:spcBef>
                          <a:spcPts val="0"/>
                        </a:spcBef>
                        <a:spcAft>
                          <a:spcPts val="0"/>
                        </a:spcAft>
                        <a:buNone/>
                      </a:pPr>
                      <a:r>
                        <a:rPr lang="en-US" sz="1800"/>
                        <a:t>10</a:t>
                      </a:r>
                      <a:endParaRPr sz="1800"/>
                    </a:p>
                  </a:txBody>
                  <a:tcPr marT="45725" marB="45725" marR="91450" marL="91450"/>
                </a:tc>
                <a:tc>
                  <a:txBody>
                    <a:bodyPr/>
                    <a:lstStyle/>
                    <a:p>
                      <a:pPr indent="0" lvl="0" marL="0" marR="0" rtl="0" algn="l">
                        <a:spcBef>
                          <a:spcPts val="0"/>
                        </a:spcBef>
                        <a:spcAft>
                          <a:spcPts val="0"/>
                        </a:spcAft>
                        <a:buNone/>
                      </a:pPr>
                      <a:r>
                        <a:rPr lang="en-US" sz="1800"/>
                        <a:t>IT</a:t>
                      </a:r>
                      <a:endParaRPr sz="1800"/>
                    </a:p>
                  </a:txBody>
                  <a:tcPr marT="45725" marB="45725" marR="91450" marL="91450"/>
                </a:tc>
              </a:tr>
              <a:tr h="370850">
                <a:tc>
                  <a:txBody>
                    <a:bodyPr/>
                    <a:lstStyle/>
                    <a:p>
                      <a:pPr indent="0" lvl="0" marL="0" marR="0" rtl="0" algn="l">
                        <a:spcBef>
                          <a:spcPts val="0"/>
                        </a:spcBef>
                        <a:spcAft>
                          <a:spcPts val="0"/>
                        </a:spcAft>
                        <a:buNone/>
                      </a:pPr>
                      <a:r>
                        <a:rPr lang="en-US" sz="1800"/>
                        <a:t>30</a:t>
                      </a:r>
                      <a:endParaRPr sz="1800"/>
                    </a:p>
                  </a:txBody>
                  <a:tcPr marT="45725" marB="45725" marR="91450" marL="91450"/>
                </a:tc>
                <a:tc>
                  <a:txBody>
                    <a:bodyPr/>
                    <a:lstStyle/>
                    <a:p>
                      <a:pPr indent="0" lvl="0" marL="0" marR="0" rtl="0" algn="l">
                        <a:spcBef>
                          <a:spcPts val="0"/>
                        </a:spcBef>
                        <a:spcAft>
                          <a:spcPts val="0"/>
                        </a:spcAft>
                        <a:buNone/>
                      </a:pPr>
                      <a:r>
                        <a:rPr lang="en-US" sz="1800"/>
                        <a:t>HR</a:t>
                      </a:r>
                      <a:endParaRPr sz="1800"/>
                    </a:p>
                  </a:txBody>
                  <a:tcPr marT="45725" marB="45725" marR="91450" marL="91450"/>
                </a:tc>
              </a:tr>
              <a:tr h="370850">
                <a:tc>
                  <a:txBody>
                    <a:bodyPr/>
                    <a:lstStyle/>
                    <a:p>
                      <a:pPr indent="0" lvl="0" marL="0" marR="0" rtl="0" algn="l">
                        <a:spcBef>
                          <a:spcPts val="0"/>
                        </a:spcBef>
                        <a:spcAft>
                          <a:spcPts val="0"/>
                        </a:spcAft>
                        <a:buNone/>
                      </a:pPr>
                      <a:r>
                        <a:rPr lang="en-US" sz="1800"/>
                        <a:t>40</a:t>
                      </a:r>
                      <a:endParaRPr sz="1800"/>
                    </a:p>
                  </a:txBody>
                  <a:tcPr marT="45725" marB="45725" marR="91450" marL="91450"/>
                </a:tc>
                <a:tc>
                  <a:txBody>
                    <a:bodyPr/>
                    <a:lstStyle/>
                    <a:p>
                      <a:pPr indent="0" lvl="0" marL="0" marR="0" rtl="0" algn="l">
                        <a:spcBef>
                          <a:spcPts val="0"/>
                        </a:spcBef>
                        <a:spcAft>
                          <a:spcPts val="0"/>
                        </a:spcAft>
                        <a:buNone/>
                      </a:pPr>
                      <a:r>
                        <a:rPr lang="en-US" sz="1800"/>
                        <a:t>TIS</a:t>
                      </a:r>
                      <a:endParaRPr sz="1800"/>
                    </a:p>
                  </a:txBody>
                  <a:tcPr marT="45725" marB="45725" marR="91450" marL="91450"/>
                </a:tc>
              </a:tr>
            </a:tbl>
          </a:graphicData>
        </a:graphic>
      </p:graphicFrame>
      <p:sp>
        <p:nvSpPr>
          <p:cNvPr id="339" name="Google Shape;339;p43"/>
          <p:cNvSpPr txBox="1"/>
          <p:nvPr/>
        </p:nvSpPr>
        <p:spPr>
          <a:xfrm>
            <a:off x="1403648" y="3789040"/>
            <a:ext cx="28083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Employee ⋈  Department </a:t>
            </a:r>
            <a:endParaRPr sz="1800">
              <a:solidFill>
                <a:schemeClr val="dk1"/>
              </a:solidFill>
              <a:latin typeface="Calibri"/>
              <a:ea typeface="Calibri"/>
              <a:cs typeface="Calibri"/>
              <a:sym typeface="Calibri"/>
            </a:endParaRPr>
          </a:p>
        </p:txBody>
      </p:sp>
      <p:graphicFrame>
        <p:nvGraphicFramePr>
          <p:cNvPr id="340" name="Google Shape;340;p43"/>
          <p:cNvGraphicFramePr/>
          <p:nvPr/>
        </p:nvGraphicFramePr>
        <p:xfrm>
          <a:off x="1163960" y="4365104"/>
          <a:ext cx="3000000" cy="3000000"/>
        </p:xfrm>
        <a:graphic>
          <a:graphicData uri="http://schemas.openxmlformats.org/drawingml/2006/table">
            <a:tbl>
              <a:tblPr bandRow="1" firstRow="1">
                <a:noFill/>
                <a:tableStyleId>{AF2AA1ED-CDAB-4723-8D0D-E73FF953EF1F}</a:tableStyleId>
              </a:tblPr>
              <a:tblGrid>
                <a:gridCol w="1219200"/>
                <a:gridCol w="1219200"/>
                <a:gridCol w="1219200"/>
                <a:gridCol w="1219200"/>
                <a:gridCol w="1219200"/>
              </a:tblGrid>
              <a:tr h="370850">
                <a:tc>
                  <a:txBody>
                    <a:bodyPr/>
                    <a:lstStyle/>
                    <a:p>
                      <a:pPr indent="0" lvl="0" marL="0" marR="0" rtl="0" algn="l">
                        <a:spcBef>
                          <a:spcPts val="0"/>
                        </a:spcBef>
                        <a:spcAft>
                          <a:spcPts val="0"/>
                        </a:spcAft>
                        <a:buNone/>
                      </a:pPr>
                      <a:r>
                        <a:rPr lang="en-US" sz="1800"/>
                        <a:t>Eid</a:t>
                      </a:r>
                      <a:endParaRPr sz="1800"/>
                    </a:p>
                  </a:txBody>
                  <a:tcPr marT="45725" marB="45725" marR="91450" marL="91450"/>
                </a:tc>
                <a:tc>
                  <a:txBody>
                    <a:bodyPr/>
                    <a:lstStyle/>
                    <a:p>
                      <a:pPr indent="0" lvl="0" marL="0" marR="0" rtl="0" algn="l">
                        <a:spcBef>
                          <a:spcPts val="0"/>
                        </a:spcBef>
                        <a:spcAft>
                          <a:spcPts val="0"/>
                        </a:spcAft>
                        <a:buNone/>
                      </a:pPr>
                      <a:r>
                        <a:rPr lang="en-US" sz="1800"/>
                        <a:t>Ename</a:t>
                      </a:r>
                      <a:endParaRPr sz="1800"/>
                    </a:p>
                  </a:txBody>
                  <a:tcPr marT="45725" marB="45725" marR="91450" marL="91450"/>
                </a:tc>
                <a:tc>
                  <a:txBody>
                    <a:bodyPr/>
                    <a:lstStyle/>
                    <a:p>
                      <a:pPr indent="0" lvl="0" marL="0" marR="0" rtl="0" algn="l">
                        <a:spcBef>
                          <a:spcPts val="0"/>
                        </a:spcBef>
                        <a:spcAft>
                          <a:spcPts val="0"/>
                        </a:spcAft>
                        <a:buNone/>
                      </a:pPr>
                      <a:r>
                        <a:rPr lang="en-US" sz="1800"/>
                        <a:t>Did</a:t>
                      </a:r>
                      <a:endParaRPr sz="1800"/>
                    </a:p>
                  </a:txBody>
                  <a:tcPr marT="45725" marB="45725" marR="91450" marL="91450"/>
                </a:tc>
                <a:tc>
                  <a:txBody>
                    <a:bodyPr/>
                    <a:lstStyle/>
                    <a:p>
                      <a:pPr indent="0" lvl="0" marL="0" marR="0" rtl="0" algn="l">
                        <a:spcBef>
                          <a:spcPts val="0"/>
                        </a:spcBef>
                        <a:spcAft>
                          <a:spcPts val="0"/>
                        </a:spcAft>
                        <a:buNone/>
                      </a:pPr>
                      <a:r>
                        <a:rPr lang="en-US" sz="1800"/>
                        <a:t>Did</a:t>
                      </a:r>
                      <a:endParaRPr sz="1800"/>
                    </a:p>
                  </a:txBody>
                  <a:tcPr marT="45725" marB="45725" marR="91450" marL="91450"/>
                </a:tc>
                <a:tc>
                  <a:txBody>
                    <a:bodyPr/>
                    <a:lstStyle/>
                    <a:p>
                      <a:pPr indent="0" lvl="0" marL="0" marR="0" rtl="0" algn="l">
                        <a:spcBef>
                          <a:spcPts val="0"/>
                        </a:spcBef>
                        <a:spcAft>
                          <a:spcPts val="0"/>
                        </a:spcAft>
                        <a:buNone/>
                      </a:pPr>
                      <a:r>
                        <a:rPr lang="en-US" sz="1800"/>
                        <a:t>Dname</a:t>
                      </a:r>
                      <a:endParaRPr sz="1800"/>
                    </a:p>
                  </a:txBody>
                  <a:tcPr marT="45725" marB="45725" marR="91450" marL="91450"/>
                </a:tc>
              </a:tr>
              <a:tr h="370850">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Rohan</a:t>
                      </a:r>
                      <a:endParaRPr sz="1800"/>
                    </a:p>
                  </a:txBody>
                  <a:tcPr marT="45725" marB="45725" marR="91450" marL="91450"/>
                </a:tc>
                <a:tc>
                  <a:txBody>
                    <a:bodyPr/>
                    <a:lstStyle/>
                    <a:p>
                      <a:pPr indent="0" lvl="0" marL="0" marR="0" rtl="0" algn="l">
                        <a:spcBef>
                          <a:spcPts val="0"/>
                        </a:spcBef>
                        <a:spcAft>
                          <a:spcPts val="0"/>
                        </a:spcAft>
                        <a:buNone/>
                      </a:pPr>
                      <a:r>
                        <a:rPr lang="en-US" sz="1800"/>
                        <a:t>10</a:t>
                      </a:r>
                      <a:endParaRPr sz="1800"/>
                    </a:p>
                  </a:txBody>
                  <a:tcPr marT="45725" marB="45725" marR="91450" marL="91450"/>
                </a:tc>
                <a:tc>
                  <a:txBody>
                    <a:bodyPr/>
                    <a:lstStyle/>
                    <a:p>
                      <a:pPr indent="0" lvl="0" marL="0" marR="0" rtl="0" algn="l">
                        <a:spcBef>
                          <a:spcPts val="0"/>
                        </a:spcBef>
                        <a:spcAft>
                          <a:spcPts val="0"/>
                        </a:spcAft>
                        <a:buNone/>
                      </a:pPr>
                      <a:r>
                        <a:rPr lang="en-US" sz="1800"/>
                        <a:t>10</a:t>
                      </a:r>
                      <a:endParaRPr sz="1800"/>
                    </a:p>
                  </a:txBody>
                  <a:tcPr marT="45725" marB="45725" marR="91450" marL="91450"/>
                </a:tc>
                <a:tc>
                  <a:txBody>
                    <a:bodyPr/>
                    <a:lstStyle/>
                    <a:p>
                      <a:pPr indent="0" lvl="0" marL="0" marR="0" rtl="0" algn="l">
                        <a:spcBef>
                          <a:spcPts val="0"/>
                        </a:spcBef>
                        <a:spcAft>
                          <a:spcPts val="0"/>
                        </a:spcAft>
                        <a:buNone/>
                      </a:pPr>
                      <a:r>
                        <a:rPr lang="en-US" sz="1800"/>
                        <a:t>IT</a:t>
                      </a:r>
                      <a:endParaRPr sz="1800"/>
                    </a:p>
                  </a:txBody>
                  <a:tcPr marT="45725" marB="45725" marR="91450" marL="91450"/>
                </a:tc>
              </a:tr>
              <a:tr h="370850">
                <a:tc>
                  <a:txBody>
                    <a:bodyPr/>
                    <a:lstStyle/>
                    <a:p>
                      <a:pPr indent="0" lvl="0" marL="0" marR="0" rtl="0" algn="l">
                        <a:spcBef>
                          <a:spcPts val="0"/>
                        </a:spcBef>
                        <a:spcAft>
                          <a:spcPts val="0"/>
                        </a:spcAft>
                        <a:buNone/>
                      </a:pPr>
                      <a:r>
                        <a:rPr lang="en-US" sz="1800"/>
                        <a:t>2</a:t>
                      </a:r>
                      <a:endParaRPr sz="1800"/>
                    </a:p>
                  </a:txBody>
                  <a:tcPr marT="45725" marB="45725" marR="91450" marL="91450"/>
                </a:tc>
                <a:tc>
                  <a:txBody>
                    <a:bodyPr/>
                    <a:lstStyle/>
                    <a:p>
                      <a:pPr indent="0" lvl="0" marL="0" marR="0" rtl="0" algn="l">
                        <a:spcBef>
                          <a:spcPts val="0"/>
                        </a:spcBef>
                        <a:spcAft>
                          <a:spcPts val="0"/>
                        </a:spcAft>
                        <a:buNone/>
                      </a:pPr>
                      <a:r>
                        <a:rPr lang="en-US" sz="1800"/>
                        <a:t>Mohan</a:t>
                      </a:r>
                      <a:endParaRPr sz="1800"/>
                    </a:p>
                  </a:txBody>
                  <a:tcPr marT="45725" marB="45725" marR="91450" marL="91450"/>
                </a:tc>
                <a:tc>
                  <a:txBody>
                    <a:bodyPr/>
                    <a:lstStyle/>
                    <a:p>
                      <a:pPr indent="0" lvl="0" marL="0" marR="0" rtl="0" algn="l">
                        <a:spcBef>
                          <a:spcPts val="0"/>
                        </a:spcBef>
                        <a:spcAft>
                          <a:spcPts val="0"/>
                        </a:spcAft>
                        <a:buNone/>
                      </a:pPr>
                      <a:r>
                        <a:rPr lang="en-US" sz="1800"/>
                        <a:t>30</a:t>
                      </a:r>
                      <a:endParaRPr sz="1800"/>
                    </a:p>
                  </a:txBody>
                  <a:tcPr marT="45725" marB="45725" marR="91450" marL="91450"/>
                </a:tc>
                <a:tc>
                  <a:txBody>
                    <a:bodyPr/>
                    <a:lstStyle/>
                    <a:p>
                      <a:pPr indent="0" lvl="0" marL="0" marR="0" rtl="0" algn="l">
                        <a:spcBef>
                          <a:spcPts val="0"/>
                        </a:spcBef>
                        <a:spcAft>
                          <a:spcPts val="0"/>
                        </a:spcAft>
                        <a:buNone/>
                      </a:pPr>
                      <a:r>
                        <a:rPr lang="en-US" sz="1800"/>
                        <a:t>30</a:t>
                      </a:r>
                      <a:endParaRPr sz="1800"/>
                    </a:p>
                  </a:txBody>
                  <a:tcPr marT="45725" marB="45725" marR="91450" marL="91450"/>
                </a:tc>
                <a:tc>
                  <a:txBody>
                    <a:bodyPr/>
                    <a:lstStyle/>
                    <a:p>
                      <a:pPr indent="0" lvl="0" marL="0" marR="0" rtl="0" algn="l">
                        <a:spcBef>
                          <a:spcPts val="0"/>
                        </a:spcBef>
                        <a:spcAft>
                          <a:spcPts val="0"/>
                        </a:spcAft>
                        <a:buNone/>
                      </a:pPr>
                      <a:r>
                        <a:rPr lang="en-US" sz="1800"/>
                        <a:t>HR</a:t>
                      </a:r>
                      <a:endParaRPr sz="1800"/>
                    </a:p>
                  </a:txBody>
                  <a:tcPr marT="45725" marB="45725" marR="91450" marL="91450"/>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346" name="Google Shape;346;p4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347" name="Google Shape;347;p44"/>
          <p:cNvPicPr preferRelativeResize="0"/>
          <p:nvPr/>
        </p:nvPicPr>
        <p:blipFill rotWithShape="1">
          <a:blip r:embed="rId3">
            <a:alphaModFix/>
          </a:blip>
          <a:srcRect b="0" l="0" r="0" t="0"/>
          <a:stretch/>
        </p:blipFill>
        <p:spPr>
          <a:xfrm>
            <a:off x="395536" y="6084"/>
            <a:ext cx="7992888" cy="599466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353" name="Google Shape;353;p4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354" name="Google Shape;354;p45"/>
          <p:cNvPicPr preferRelativeResize="0"/>
          <p:nvPr/>
        </p:nvPicPr>
        <p:blipFill rotWithShape="1">
          <a:blip r:embed="rId3">
            <a:alphaModFix/>
          </a:blip>
          <a:srcRect b="0" l="0" r="0" t="0"/>
          <a:stretch/>
        </p:blipFill>
        <p:spPr>
          <a:xfrm>
            <a:off x="323528" y="239317"/>
            <a:ext cx="8564441" cy="643004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Equi join(Inner join)</a:t>
            </a:r>
            <a:br>
              <a:rPr lang="en-US"/>
            </a:br>
            <a:endParaRPr/>
          </a:p>
        </p:txBody>
      </p:sp>
      <p:sp>
        <p:nvSpPr>
          <p:cNvPr id="360" name="Google Shape;360;p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It is also known as an inner join. It is the most common join.</a:t>
            </a:r>
            <a:endParaRPr/>
          </a:p>
          <a:p>
            <a:pPr indent="-342900" lvl="0" marL="342900" rtl="0" algn="l">
              <a:spcBef>
                <a:spcPts val="640"/>
              </a:spcBef>
              <a:spcAft>
                <a:spcPts val="0"/>
              </a:spcAft>
              <a:buClr>
                <a:schemeClr val="dk1"/>
              </a:buClr>
              <a:buSzPts val="3200"/>
              <a:buChar char="●"/>
            </a:pPr>
            <a:r>
              <a:rPr lang="en-US"/>
              <a:t> It is based on matched data </a:t>
            </a:r>
            <a:r>
              <a:rPr lang="en-US">
                <a:solidFill>
                  <a:srgbClr val="FF0000"/>
                </a:solidFill>
              </a:rPr>
              <a:t>as per the equality condition. </a:t>
            </a:r>
            <a:endParaRPr>
              <a:solidFill>
                <a:srgbClr val="FF0000"/>
              </a:solidFill>
            </a:endParaRPr>
          </a:p>
          <a:p>
            <a:pPr indent="-342900" lvl="0" marL="342900" rtl="0" algn="l">
              <a:spcBef>
                <a:spcPts val="640"/>
              </a:spcBef>
              <a:spcAft>
                <a:spcPts val="0"/>
              </a:spcAft>
              <a:buClr>
                <a:schemeClr val="dk1"/>
              </a:buClr>
              <a:buSzPts val="3200"/>
              <a:buChar char="●"/>
            </a:pPr>
            <a:r>
              <a:rPr lang="en-US"/>
              <a:t>The equi join uses the comparison operator(=).</a:t>
            </a:r>
            <a:endParaRPr/>
          </a:p>
          <a:p>
            <a:pPr indent="-342900" lvl="0" marL="342900" rtl="0" algn="l">
              <a:spcBef>
                <a:spcPts val="640"/>
              </a:spcBef>
              <a:spcAft>
                <a:spcPts val="0"/>
              </a:spcAft>
              <a:buClr>
                <a:schemeClr val="dk1"/>
              </a:buClr>
              <a:buSzPts val="3200"/>
              <a:buChar char="●"/>
            </a:pPr>
            <a:r>
              <a:rPr lang="en-US"/>
              <a:t>All non-matching tuples are removed.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Equi Join</a:t>
            </a:r>
            <a:endParaRPr/>
          </a:p>
        </p:txBody>
      </p:sp>
      <p:graphicFrame>
        <p:nvGraphicFramePr>
          <p:cNvPr id="366" name="Google Shape;366;p47"/>
          <p:cNvGraphicFramePr/>
          <p:nvPr/>
        </p:nvGraphicFramePr>
        <p:xfrm>
          <a:off x="457200" y="1600200"/>
          <a:ext cx="3000000" cy="3000000"/>
        </p:xfrm>
        <a:graphic>
          <a:graphicData uri="http://schemas.openxmlformats.org/drawingml/2006/table">
            <a:tbl>
              <a:tblPr bandRow="1" firstRow="1">
                <a:noFill/>
                <a:tableStyleId>{AF2AA1ED-CDAB-4723-8D0D-E73FF953EF1F}</a:tableStyleId>
              </a:tblPr>
              <a:tblGrid>
                <a:gridCol w="1481325"/>
                <a:gridCol w="1481325"/>
              </a:tblGrid>
              <a:tr h="370850">
                <a:tc>
                  <a:txBody>
                    <a:bodyPr/>
                    <a:lstStyle/>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CLASS_ID</a:t>
                      </a:r>
                      <a:endParaRPr/>
                    </a:p>
                  </a:txBody>
                  <a:tcPr marT="114300" marB="114300" marR="114300" marL="114300"/>
                </a:tc>
                <a:tc>
                  <a:txBody>
                    <a:bodyPr/>
                    <a:lstStyle/>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NAME</a:t>
                      </a:r>
                      <a:endParaRPr/>
                    </a:p>
                  </a:txBody>
                  <a:tcPr marT="114300" marB="114300" marR="114300" marL="114300"/>
                </a:tc>
              </a:tr>
              <a:tr h="370850">
                <a:tc>
                  <a:txBody>
                    <a:bodyPr/>
                    <a:lstStyle/>
                    <a:p>
                      <a:pPr indent="0" lvl="0" marL="0" marR="0" rtl="0" algn="l">
                        <a:spcBef>
                          <a:spcPts val="0"/>
                        </a:spcBef>
                        <a:spcAft>
                          <a:spcPts val="0"/>
                        </a:spcAft>
                        <a:buNone/>
                      </a:pPr>
                      <a:r>
                        <a:rPr lang="en-US" sz="1800">
                          <a:solidFill>
                            <a:srgbClr val="000000"/>
                          </a:solidFill>
                          <a:latin typeface="verdana"/>
                          <a:ea typeface="verdana"/>
                          <a:cs typeface="verdana"/>
                          <a:sym typeface="verdana"/>
                        </a:rPr>
                        <a:t>1</a:t>
                      </a:r>
                      <a:endParaRPr/>
                    </a:p>
                  </a:txBody>
                  <a:tcPr marT="76200" marB="76200" marR="76200" marL="76200"/>
                </a:tc>
                <a:tc>
                  <a:txBody>
                    <a:bodyPr/>
                    <a:lstStyle/>
                    <a:p>
                      <a:pPr indent="0" lvl="0" marL="0" marR="0" rtl="0" algn="l">
                        <a:spcBef>
                          <a:spcPts val="0"/>
                        </a:spcBef>
                        <a:spcAft>
                          <a:spcPts val="0"/>
                        </a:spcAft>
                        <a:buNone/>
                      </a:pPr>
                      <a:r>
                        <a:rPr lang="en-US" sz="1800">
                          <a:solidFill>
                            <a:srgbClr val="000000"/>
                          </a:solidFill>
                          <a:latin typeface="verdana"/>
                          <a:ea typeface="verdana"/>
                          <a:cs typeface="verdana"/>
                          <a:sym typeface="verdana"/>
                        </a:rPr>
                        <a:t>John</a:t>
                      </a:r>
                      <a:endParaRPr/>
                    </a:p>
                  </a:txBody>
                  <a:tcPr marT="76200" marB="76200" marR="76200" marL="76200"/>
                </a:tc>
              </a:tr>
              <a:tr h="370850">
                <a:tc>
                  <a:txBody>
                    <a:bodyPr/>
                    <a:lstStyle/>
                    <a:p>
                      <a:pPr indent="0" lvl="0" marL="0" marR="0" rtl="0" algn="l">
                        <a:spcBef>
                          <a:spcPts val="0"/>
                        </a:spcBef>
                        <a:spcAft>
                          <a:spcPts val="0"/>
                        </a:spcAft>
                        <a:buNone/>
                      </a:pPr>
                      <a:r>
                        <a:rPr lang="en-US" sz="1800">
                          <a:solidFill>
                            <a:srgbClr val="000000"/>
                          </a:solidFill>
                          <a:latin typeface="verdana"/>
                          <a:ea typeface="verdana"/>
                          <a:cs typeface="verdana"/>
                          <a:sym typeface="verdana"/>
                        </a:rPr>
                        <a:t>2</a:t>
                      </a:r>
                      <a:endParaRPr/>
                    </a:p>
                  </a:txBody>
                  <a:tcPr marT="76200" marB="76200" marR="76200" marL="76200"/>
                </a:tc>
                <a:tc>
                  <a:txBody>
                    <a:bodyPr/>
                    <a:lstStyle/>
                    <a:p>
                      <a:pPr indent="0" lvl="0" marL="0" marR="0" rtl="0" algn="l">
                        <a:spcBef>
                          <a:spcPts val="0"/>
                        </a:spcBef>
                        <a:spcAft>
                          <a:spcPts val="0"/>
                        </a:spcAft>
                        <a:buNone/>
                      </a:pPr>
                      <a:r>
                        <a:rPr lang="en-US" sz="1800">
                          <a:solidFill>
                            <a:srgbClr val="000000"/>
                          </a:solidFill>
                          <a:latin typeface="verdana"/>
                          <a:ea typeface="verdana"/>
                          <a:cs typeface="verdana"/>
                          <a:sym typeface="verdana"/>
                        </a:rPr>
                        <a:t>Harry</a:t>
                      </a:r>
                      <a:endParaRPr/>
                    </a:p>
                  </a:txBody>
                  <a:tcPr marT="76200" marB="76200" marR="76200" marL="76200"/>
                </a:tc>
              </a:tr>
              <a:tr h="370850">
                <a:tc>
                  <a:txBody>
                    <a:bodyPr/>
                    <a:lstStyle/>
                    <a:p>
                      <a:pPr indent="0" lvl="0" marL="0" marR="0" rtl="0" algn="l">
                        <a:spcBef>
                          <a:spcPts val="0"/>
                        </a:spcBef>
                        <a:spcAft>
                          <a:spcPts val="0"/>
                        </a:spcAft>
                        <a:buNone/>
                      </a:pPr>
                      <a:r>
                        <a:rPr lang="en-US" sz="1800">
                          <a:solidFill>
                            <a:srgbClr val="000000"/>
                          </a:solidFill>
                          <a:latin typeface="verdana"/>
                          <a:ea typeface="verdana"/>
                          <a:cs typeface="verdana"/>
                          <a:sym typeface="verdana"/>
                        </a:rPr>
                        <a:t>4</a:t>
                      </a:r>
                      <a:endParaRPr sz="1800">
                        <a:solidFill>
                          <a:srgbClr val="000000"/>
                        </a:solidFill>
                        <a:latin typeface="verdana"/>
                        <a:ea typeface="verdana"/>
                        <a:cs typeface="verdana"/>
                        <a:sym typeface="verdana"/>
                      </a:endParaRPr>
                    </a:p>
                  </a:txBody>
                  <a:tcPr marT="76200" marB="76200" marR="76200" marL="76200"/>
                </a:tc>
                <a:tc>
                  <a:txBody>
                    <a:bodyPr/>
                    <a:lstStyle/>
                    <a:p>
                      <a:pPr indent="0" lvl="0" marL="0" marR="0" rtl="0" algn="l">
                        <a:spcBef>
                          <a:spcPts val="0"/>
                        </a:spcBef>
                        <a:spcAft>
                          <a:spcPts val="0"/>
                        </a:spcAft>
                        <a:buNone/>
                      </a:pPr>
                      <a:r>
                        <a:rPr lang="en-US" sz="1800">
                          <a:solidFill>
                            <a:srgbClr val="000000"/>
                          </a:solidFill>
                          <a:latin typeface="verdana"/>
                          <a:ea typeface="verdana"/>
                          <a:cs typeface="verdana"/>
                          <a:sym typeface="verdana"/>
                        </a:rPr>
                        <a:t>Jackson</a:t>
                      </a:r>
                      <a:endParaRPr/>
                    </a:p>
                  </a:txBody>
                  <a:tcPr marT="76200" marB="76200" marR="76200" marL="76200"/>
                </a:tc>
              </a:tr>
            </a:tbl>
          </a:graphicData>
        </a:graphic>
      </p:graphicFrame>
      <p:graphicFrame>
        <p:nvGraphicFramePr>
          <p:cNvPr id="367" name="Google Shape;367;p47"/>
          <p:cNvGraphicFramePr/>
          <p:nvPr/>
        </p:nvGraphicFramePr>
        <p:xfrm>
          <a:off x="3995936" y="1628800"/>
          <a:ext cx="3000000" cy="3000000"/>
        </p:xfrm>
        <a:graphic>
          <a:graphicData uri="http://schemas.openxmlformats.org/drawingml/2006/table">
            <a:tbl>
              <a:tblPr bandRow="1" firstRow="1">
                <a:noFill/>
                <a:tableStyleId>{AF2AA1ED-CDAB-4723-8D0D-E73FF953EF1F}</a:tableStyleId>
              </a:tblPr>
              <a:tblGrid>
                <a:gridCol w="2064050"/>
                <a:gridCol w="2064050"/>
              </a:tblGrid>
              <a:tr h="370850">
                <a:tc>
                  <a:txBody>
                    <a:bodyPr/>
                    <a:lstStyle/>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PRODUCT_ID</a:t>
                      </a:r>
                      <a:endParaRPr/>
                    </a:p>
                  </a:txBody>
                  <a:tcPr marT="114300" marB="114300" marR="114300" marL="114300"/>
                </a:tc>
                <a:tc>
                  <a:txBody>
                    <a:bodyPr/>
                    <a:lstStyle/>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CITY</a:t>
                      </a:r>
                      <a:endParaRPr/>
                    </a:p>
                  </a:txBody>
                  <a:tcPr marT="114300" marB="114300" marR="114300" marL="114300"/>
                </a:tc>
              </a:tr>
              <a:tr h="370850">
                <a:tc>
                  <a:txBody>
                    <a:bodyPr/>
                    <a:lstStyle/>
                    <a:p>
                      <a:pPr indent="0" lvl="0" marL="0" marR="0" rtl="0" algn="l">
                        <a:spcBef>
                          <a:spcPts val="0"/>
                        </a:spcBef>
                        <a:spcAft>
                          <a:spcPts val="0"/>
                        </a:spcAft>
                        <a:buNone/>
                      </a:pPr>
                      <a:r>
                        <a:rPr lang="en-US" sz="1800">
                          <a:solidFill>
                            <a:srgbClr val="000000"/>
                          </a:solidFill>
                          <a:latin typeface="verdana"/>
                          <a:ea typeface="verdana"/>
                          <a:cs typeface="verdana"/>
                          <a:sym typeface="verdana"/>
                        </a:rPr>
                        <a:t>1</a:t>
                      </a:r>
                      <a:endParaRPr/>
                    </a:p>
                  </a:txBody>
                  <a:tcPr marT="76200" marB="76200" marR="76200" marL="76200"/>
                </a:tc>
                <a:tc>
                  <a:txBody>
                    <a:bodyPr/>
                    <a:lstStyle/>
                    <a:p>
                      <a:pPr indent="0" lvl="0" marL="0" marR="0" rtl="0" algn="l">
                        <a:spcBef>
                          <a:spcPts val="0"/>
                        </a:spcBef>
                        <a:spcAft>
                          <a:spcPts val="0"/>
                        </a:spcAft>
                        <a:buNone/>
                      </a:pPr>
                      <a:r>
                        <a:rPr lang="en-US" sz="1800">
                          <a:solidFill>
                            <a:srgbClr val="000000"/>
                          </a:solidFill>
                          <a:latin typeface="verdana"/>
                          <a:ea typeface="verdana"/>
                          <a:cs typeface="verdana"/>
                          <a:sym typeface="verdana"/>
                        </a:rPr>
                        <a:t>Delhi</a:t>
                      </a:r>
                      <a:endParaRPr/>
                    </a:p>
                  </a:txBody>
                  <a:tcPr marT="76200" marB="76200" marR="76200" marL="76200"/>
                </a:tc>
              </a:tr>
              <a:tr h="370850">
                <a:tc>
                  <a:txBody>
                    <a:bodyPr/>
                    <a:lstStyle/>
                    <a:p>
                      <a:pPr indent="0" lvl="0" marL="0" marR="0" rtl="0" algn="l">
                        <a:spcBef>
                          <a:spcPts val="0"/>
                        </a:spcBef>
                        <a:spcAft>
                          <a:spcPts val="0"/>
                        </a:spcAft>
                        <a:buNone/>
                      </a:pPr>
                      <a:r>
                        <a:rPr lang="en-US" sz="1800">
                          <a:solidFill>
                            <a:srgbClr val="000000"/>
                          </a:solidFill>
                          <a:latin typeface="verdana"/>
                          <a:ea typeface="verdana"/>
                          <a:cs typeface="verdana"/>
                          <a:sym typeface="verdana"/>
                        </a:rPr>
                        <a:t>2</a:t>
                      </a:r>
                      <a:endParaRPr/>
                    </a:p>
                  </a:txBody>
                  <a:tcPr marT="76200" marB="76200" marR="76200" marL="76200"/>
                </a:tc>
                <a:tc>
                  <a:txBody>
                    <a:bodyPr/>
                    <a:lstStyle/>
                    <a:p>
                      <a:pPr indent="0" lvl="0" marL="0" marR="0" rtl="0" algn="l">
                        <a:spcBef>
                          <a:spcPts val="0"/>
                        </a:spcBef>
                        <a:spcAft>
                          <a:spcPts val="0"/>
                        </a:spcAft>
                        <a:buNone/>
                      </a:pPr>
                      <a:r>
                        <a:rPr lang="en-US" sz="1800">
                          <a:solidFill>
                            <a:srgbClr val="000000"/>
                          </a:solidFill>
                          <a:latin typeface="verdana"/>
                          <a:ea typeface="verdana"/>
                          <a:cs typeface="verdana"/>
                          <a:sym typeface="verdana"/>
                        </a:rPr>
                        <a:t>Mumbai</a:t>
                      </a:r>
                      <a:endParaRPr/>
                    </a:p>
                  </a:txBody>
                  <a:tcPr marT="76200" marB="76200" marR="76200" marL="76200"/>
                </a:tc>
              </a:tr>
              <a:tr h="370850">
                <a:tc>
                  <a:txBody>
                    <a:bodyPr/>
                    <a:lstStyle/>
                    <a:p>
                      <a:pPr indent="0" lvl="0" marL="0" marR="0" rtl="0" algn="l">
                        <a:spcBef>
                          <a:spcPts val="0"/>
                        </a:spcBef>
                        <a:spcAft>
                          <a:spcPts val="0"/>
                        </a:spcAft>
                        <a:buNone/>
                      </a:pPr>
                      <a:r>
                        <a:rPr lang="en-US" sz="1800">
                          <a:solidFill>
                            <a:srgbClr val="000000"/>
                          </a:solidFill>
                          <a:latin typeface="verdana"/>
                          <a:ea typeface="verdana"/>
                          <a:cs typeface="verdana"/>
                          <a:sym typeface="verdana"/>
                        </a:rPr>
                        <a:t>3</a:t>
                      </a:r>
                      <a:endParaRPr/>
                    </a:p>
                  </a:txBody>
                  <a:tcPr marT="76200" marB="76200" marR="76200" marL="76200"/>
                </a:tc>
                <a:tc>
                  <a:txBody>
                    <a:bodyPr/>
                    <a:lstStyle/>
                    <a:p>
                      <a:pPr indent="0" lvl="0" marL="0" marR="0" rtl="0" algn="l">
                        <a:spcBef>
                          <a:spcPts val="0"/>
                        </a:spcBef>
                        <a:spcAft>
                          <a:spcPts val="0"/>
                        </a:spcAft>
                        <a:buNone/>
                      </a:pPr>
                      <a:r>
                        <a:rPr lang="en-US" sz="1800">
                          <a:solidFill>
                            <a:srgbClr val="000000"/>
                          </a:solidFill>
                          <a:latin typeface="verdana"/>
                          <a:ea typeface="verdana"/>
                          <a:cs typeface="verdana"/>
                          <a:sym typeface="verdana"/>
                        </a:rPr>
                        <a:t>Noida</a:t>
                      </a:r>
                      <a:endParaRPr/>
                    </a:p>
                  </a:txBody>
                  <a:tcPr marT="76200" marB="76200" marR="76200" marL="76200"/>
                </a:tc>
              </a:tr>
            </a:tbl>
          </a:graphicData>
        </a:graphic>
      </p:graphicFrame>
      <p:sp>
        <p:nvSpPr>
          <p:cNvPr id="368" name="Google Shape;368;p47"/>
          <p:cNvSpPr/>
          <p:nvPr/>
        </p:nvSpPr>
        <p:spPr>
          <a:xfrm>
            <a:off x="1475656" y="3695617"/>
            <a:ext cx="61031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CUSTOMER</a:t>
            </a:r>
            <a:r>
              <a:rPr lang="en-US" sz="1800">
                <a:solidFill>
                  <a:schemeClr val="dk1"/>
                </a:solidFill>
                <a:latin typeface="Calibri"/>
                <a:ea typeface="Calibri"/>
                <a:cs typeface="Calibri"/>
                <a:sym typeface="Calibri"/>
              </a:rPr>
              <a:t> ⋈customer.class_ID=Product.Product_ID </a:t>
            </a:r>
            <a:r>
              <a:rPr lang="en-US" sz="1800">
                <a:solidFill>
                  <a:srgbClr val="FF0000"/>
                </a:solidFill>
                <a:latin typeface="Calibri"/>
                <a:ea typeface="Calibri"/>
                <a:cs typeface="Calibri"/>
                <a:sym typeface="Calibri"/>
              </a:rPr>
              <a:t>PRODUCT</a:t>
            </a:r>
            <a:endParaRPr>
              <a:solidFill>
                <a:srgbClr val="FF0000"/>
              </a:solidFill>
            </a:endParaRPr>
          </a:p>
        </p:txBody>
      </p:sp>
      <p:graphicFrame>
        <p:nvGraphicFramePr>
          <p:cNvPr id="369" name="Google Shape;369;p47"/>
          <p:cNvGraphicFramePr/>
          <p:nvPr/>
        </p:nvGraphicFramePr>
        <p:xfrm>
          <a:off x="1115616" y="4509120"/>
          <a:ext cx="3000000" cy="3000000"/>
        </p:xfrm>
        <a:graphic>
          <a:graphicData uri="http://schemas.openxmlformats.org/drawingml/2006/table">
            <a:tbl>
              <a:tblPr bandRow="1" firstRow="1">
                <a:noFill/>
                <a:tableStyleId>{AF2AA1ED-CDAB-4723-8D0D-E73FF953EF1F}</a:tableStyleId>
              </a:tblPr>
              <a:tblGrid>
                <a:gridCol w="1524000"/>
                <a:gridCol w="1524000"/>
                <a:gridCol w="1524000"/>
                <a:gridCol w="1524000"/>
              </a:tblGrid>
              <a:tr h="370850">
                <a:tc>
                  <a:txBody>
                    <a:bodyPr/>
                    <a:lstStyle/>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CLASS_ID</a:t>
                      </a:r>
                      <a:endParaRPr/>
                    </a:p>
                  </a:txBody>
                  <a:tcPr marT="114300" marB="114300" marR="114300" marL="114300"/>
                </a:tc>
                <a:tc>
                  <a:txBody>
                    <a:bodyPr/>
                    <a:lstStyle/>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NAME</a:t>
                      </a:r>
                      <a:endParaRPr/>
                    </a:p>
                  </a:txBody>
                  <a:tcPr marT="114300" marB="114300" marR="114300" marL="114300"/>
                </a:tc>
                <a:tc>
                  <a:txBody>
                    <a:bodyPr/>
                    <a:lstStyle/>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PRODUCT_ID</a:t>
                      </a:r>
                      <a:endParaRPr/>
                    </a:p>
                  </a:txBody>
                  <a:tcPr marT="114300" marB="114300" marR="114300" marL="114300"/>
                </a:tc>
                <a:tc>
                  <a:txBody>
                    <a:bodyPr/>
                    <a:lstStyle/>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CITY</a:t>
                      </a:r>
                      <a:endParaRPr/>
                    </a:p>
                  </a:txBody>
                  <a:tcPr marT="114300" marB="114300" marR="114300" marL="114300"/>
                </a:tc>
              </a:tr>
              <a:tr h="370850">
                <a:tc>
                  <a:txBody>
                    <a:bodyPr/>
                    <a:lstStyle/>
                    <a:p>
                      <a:pPr indent="0" lvl="0" marL="0" marR="0" rtl="0" algn="l">
                        <a:spcBef>
                          <a:spcPts val="0"/>
                        </a:spcBef>
                        <a:spcAft>
                          <a:spcPts val="0"/>
                        </a:spcAft>
                        <a:buNone/>
                      </a:pPr>
                      <a:r>
                        <a:rPr lang="en-US" sz="1800">
                          <a:solidFill>
                            <a:srgbClr val="000000"/>
                          </a:solidFill>
                          <a:latin typeface="verdana"/>
                          <a:ea typeface="verdana"/>
                          <a:cs typeface="verdana"/>
                          <a:sym typeface="verdana"/>
                        </a:rPr>
                        <a:t>1</a:t>
                      </a:r>
                      <a:endParaRPr/>
                    </a:p>
                  </a:txBody>
                  <a:tcPr marT="76200" marB="76200" marR="76200" marL="76200"/>
                </a:tc>
                <a:tc>
                  <a:txBody>
                    <a:bodyPr/>
                    <a:lstStyle/>
                    <a:p>
                      <a:pPr indent="0" lvl="0" marL="0" marR="0" rtl="0" algn="l">
                        <a:spcBef>
                          <a:spcPts val="0"/>
                        </a:spcBef>
                        <a:spcAft>
                          <a:spcPts val="0"/>
                        </a:spcAft>
                        <a:buNone/>
                      </a:pPr>
                      <a:r>
                        <a:rPr lang="en-US" sz="1800">
                          <a:solidFill>
                            <a:srgbClr val="000000"/>
                          </a:solidFill>
                          <a:latin typeface="verdana"/>
                          <a:ea typeface="verdana"/>
                          <a:cs typeface="verdana"/>
                          <a:sym typeface="verdana"/>
                        </a:rPr>
                        <a:t>John</a:t>
                      </a:r>
                      <a:endParaRPr/>
                    </a:p>
                  </a:txBody>
                  <a:tcPr marT="76200" marB="76200" marR="76200" marL="76200"/>
                </a:tc>
                <a:tc>
                  <a:txBody>
                    <a:bodyPr/>
                    <a:lstStyle/>
                    <a:p>
                      <a:pPr indent="0" lvl="0" marL="0" marR="0" rtl="0" algn="l">
                        <a:spcBef>
                          <a:spcPts val="0"/>
                        </a:spcBef>
                        <a:spcAft>
                          <a:spcPts val="0"/>
                        </a:spcAft>
                        <a:buNone/>
                      </a:pPr>
                      <a:r>
                        <a:rPr lang="en-US" sz="1800">
                          <a:solidFill>
                            <a:srgbClr val="000000"/>
                          </a:solidFill>
                          <a:latin typeface="verdana"/>
                          <a:ea typeface="verdana"/>
                          <a:cs typeface="verdana"/>
                          <a:sym typeface="verdana"/>
                        </a:rPr>
                        <a:t>1</a:t>
                      </a:r>
                      <a:endParaRPr/>
                    </a:p>
                  </a:txBody>
                  <a:tcPr marT="76200" marB="76200" marR="76200" marL="76200"/>
                </a:tc>
                <a:tc>
                  <a:txBody>
                    <a:bodyPr/>
                    <a:lstStyle/>
                    <a:p>
                      <a:pPr indent="0" lvl="0" marL="0" marR="0" rtl="0" algn="l">
                        <a:spcBef>
                          <a:spcPts val="0"/>
                        </a:spcBef>
                        <a:spcAft>
                          <a:spcPts val="0"/>
                        </a:spcAft>
                        <a:buNone/>
                      </a:pPr>
                      <a:r>
                        <a:rPr lang="en-US" sz="1800">
                          <a:solidFill>
                            <a:srgbClr val="000000"/>
                          </a:solidFill>
                          <a:latin typeface="verdana"/>
                          <a:ea typeface="verdana"/>
                          <a:cs typeface="verdana"/>
                          <a:sym typeface="verdana"/>
                        </a:rPr>
                        <a:t>Delhi</a:t>
                      </a:r>
                      <a:endParaRPr/>
                    </a:p>
                  </a:txBody>
                  <a:tcPr marT="76200" marB="76200" marR="76200" marL="76200"/>
                </a:tc>
              </a:tr>
              <a:tr h="370850">
                <a:tc>
                  <a:txBody>
                    <a:bodyPr/>
                    <a:lstStyle/>
                    <a:p>
                      <a:pPr indent="0" lvl="0" marL="0" marR="0" rtl="0" algn="l">
                        <a:spcBef>
                          <a:spcPts val="0"/>
                        </a:spcBef>
                        <a:spcAft>
                          <a:spcPts val="0"/>
                        </a:spcAft>
                        <a:buNone/>
                      </a:pPr>
                      <a:r>
                        <a:rPr lang="en-US" sz="1800">
                          <a:solidFill>
                            <a:srgbClr val="000000"/>
                          </a:solidFill>
                          <a:latin typeface="verdana"/>
                          <a:ea typeface="verdana"/>
                          <a:cs typeface="verdana"/>
                          <a:sym typeface="verdana"/>
                        </a:rPr>
                        <a:t>2</a:t>
                      </a:r>
                      <a:endParaRPr/>
                    </a:p>
                  </a:txBody>
                  <a:tcPr marT="76200" marB="76200" marR="76200" marL="76200"/>
                </a:tc>
                <a:tc>
                  <a:txBody>
                    <a:bodyPr/>
                    <a:lstStyle/>
                    <a:p>
                      <a:pPr indent="0" lvl="0" marL="0" marR="0" rtl="0" algn="l">
                        <a:spcBef>
                          <a:spcPts val="0"/>
                        </a:spcBef>
                        <a:spcAft>
                          <a:spcPts val="0"/>
                        </a:spcAft>
                        <a:buNone/>
                      </a:pPr>
                      <a:r>
                        <a:rPr lang="en-US" sz="1800">
                          <a:solidFill>
                            <a:srgbClr val="000000"/>
                          </a:solidFill>
                          <a:latin typeface="verdana"/>
                          <a:ea typeface="verdana"/>
                          <a:cs typeface="verdana"/>
                          <a:sym typeface="verdana"/>
                        </a:rPr>
                        <a:t>Harry</a:t>
                      </a:r>
                      <a:endParaRPr/>
                    </a:p>
                  </a:txBody>
                  <a:tcPr marT="76200" marB="76200" marR="76200" marL="76200"/>
                </a:tc>
                <a:tc>
                  <a:txBody>
                    <a:bodyPr/>
                    <a:lstStyle/>
                    <a:p>
                      <a:pPr indent="0" lvl="0" marL="0" marR="0" rtl="0" algn="l">
                        <a:spcBef>
                          <a:spcPts val="0"/>
                        </a:spcBef>
                        <a:spcAft>
                          <a:spcPts val="0"/>
                        </a:spcAft>
                        <a:buNone/>
                      </a:pPr>
                      <a:r>
                        <a:rPr lang="en-US" sz="1800">
                          <a:solidFill>
                            <a:srgbClr val="000000"/>
                          </a:solidFill>
                          <a:latin typeface="verdana"/>
                          <a:ea typeface="verdana"/>
                          <a:cs typeface="verdana"/>
                          <a:sym typeface="verdana"/>
                        </a:rPr>
                        <a:t>2</a:t>
                      </a:r>
                      <a:endParaRPr/>
                    </a:p>
                  </a:txBody>
                  <a:tcPr marT="76200" marB="76200" marR="76200" marL="76200"/>
                </a:tc>
                <a:tc>
                  <a:txBody>
                    <a:bodyPr/>
                    <a:lstStyle/>
                    <a:p>
                      <a:pPr indent="0" lvl="0" marL="0" marR="0" rtl="0" algn="l">
                        <a:spcBef>
                          <a:spcPts val="0"/>
                        </a:spcBef>
                        <a:spcAft>
                          <a:spcPts val="0"/>
                        </a:spcAft>
                        <a:buNone/>
                      </a:pPr>
                      <a:r>
                        <a:rPr lang="en-US" sz="1800">
                          <a:solidFill>
                            <a:srgbClr val="000000"/>
                          </a:solidFill>
                          <a:latin typeface="verdana"/>
                          <a:ea typeface="verdana"/>
                          <a:cs typeface="verdana"/>
                          <a:sym typeface="verdana"/>
                        </a:rPr>
                        <a:t>Mumbai</a:t>
                      </a:r>
                      <a:endParaRPr/>
                    </a:p>
                  </a:txBody>
                  <a:tcPr marT="76200" marB="76200" marR="76200" marL="76200"/>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375" name="Google Shape;375;p4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376" name="Google Shape;376;p48"/>
          <p:cNvPicPr preferRelativeResize="0"/>
          <p:nvPr/>
        </p:nvPicPr>
        <p:blipFill rotWithShape="1">
          <a:blip r:embed="rId3">
            <a:alphaModFix/>
          </a:blip>
          <a:srcRect b="0" l="0" r="0" t="0"/>
          <a:stretch/>
        </p:blipFill>
        <p:spPr>
          <a:xfrm>
            <a:off x="539552" y="404664"/>
            <a:ext cx="7920880" cy="594686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Outer Join</a:t>
            </a:r>
            <a:endParaRPr/>
          </a:p>
        </p:txBody>
      </p:sp>
      <p:sp>
        <p:nvSpPr>
          <p:cNvPr id="382" name="Google Shape;382;p4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In Inner join rows that do not satisfy the join conditions are discarded. </a:t>
            </a:r>
            <a:endParaRPr/>
          </a:p>
          <a:p>
            <a:pPr indent="-342900" lvl="0" marL="342900" rtl="0" algn="l">
              <a:spcBef>
                <a:spcPts val="640"/>
              </a:spcBef>
              <a:spcAft>
                <a:spcPts val="0"/>
              </a:spcAft>
              <a:buClr>
                <a:schemeClr val="dk1"/>
              </a:buClr>
              <a:buSzPts val="3200"/>
              <a:buChar char="●"/>
            </a:pPr>
            <a:r>
              <a:rPr lang="en-US"/>
              <a:t>Outer join joins two tables although there is no match between two joining tables.</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388" name="Google Shape;388;p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389" name="Google Shape;389;p50"/>
          <p:cNvPicPr preferRelativeResize="0"/>
          <p:nvPr/>
        </p:nvPicPr>
        <p:blipFill rotWithShape="1">
          <a:blip r:embed="rId3">
            <a:alphaModFix/>
          </a:blip>
          <a:srcRect b="0" l="0" r="0" t="0"/>
          <a:stretch/>
        </p:blipFill>
        <p:spPr>
          <a:xfrm>
            <a:off x="395536" y="293379"/>
            <a:ext cx="8108792" cy="60879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Left Outer Join</a:t>
            </a:r>
            <a:endParaRPr/>
          </a:p>
        </p:txBody>
      </p:sp>
      <p:pic>
        <p:nvPicPr>
          <p:cNvPr id="395" name="Google Shape;395;p51"/>
          <p:cNvPicPr preferRelativeResize="0"/>
          <p:nvPr>
            <p:ph idx="1" type="body"/>
          </p:nvPr>
        </p:nvPicPr>
        <p:blipFill rotWithShape="1">
          <a:blip r:embed="rId3">
            <a:alphaModFix/>
          </a:blip>
          <a:srcRect b="0" l="0" r="0" t="0"/>
          <a:stretch/>
        </p:blipFill>
        <p:spPr>
          <a:xfrm>
            <a:off x="395536" y="1484784"/>
            <a:ext cx="3755461" cy="1585097"/>
          </a:xfrm>
          <a:prstGeom prst="rect">
            <a:avLst/>
          </a:prstGeom>
          <a:noFill/>
          <a:ln>
            <a:noFill/>
          </a:ln>
        </p:spPr>
      </p:pic>
      <p:pic>
        <p:nvPicPr>
          <p:cNvPr id="396" name="Google Shape;396;p51"/>
          <p:cNvPicPr preferRelativeResize="0"/>
          <p:nvPr/>
        </p:nvPicPr>
        <p:blipFill rotWithShape="1">
          <a:blip r:embed="rId4">
            <a:alphaModFix/>
          </a:blip>
          <a:srcRect b="0" l="0" r="0" t="0"/>
          <a:stretch/>
        </p:blipFill>
        <p:spPr>
          <a:xfrm>
            <a:off x="4564335" y="1556792"/>
            <a:ext cx="4071937" cy="1609725"/>
          </a:xfrm>
          <a:prstGeom prst="rect">
            <a:avLst/>
          </a:prstGeom>
          <a:noFill/>
          <a:ln>
            <a:noFill/>
          </a:ln>
        </p:spPr>
      </p:pic>
      <p:graphicFrame>
        <p:nvGraphicFramePr>
          <p:cNvPr id="397" name="Google Shape;397;p51"/>
          <p:cNvGraphicFramePr/>
          <p:nvPr/>
        </p:nvGraphicFramePr>
        <p:xfrm>
          <a:off x="899592" y="3573016"/>
          <a:ext cx="3000000" cy="3000000"/>
        </p:xfrm>
        <a:graphic>
          <a:graphicData uri="http://schemas.openxmlformats.org/drawingml/2006/table">
            <a:tbl>
              <a:tblPr bandRow="1" firstRow="1">
                <a:noFill/>
                <a:tableStyleId>{AF2AA1ED-CDAB-4723-8D0D-E73FF953EF1F}</a:tableStyleId>
              </a:tblPr>
              <a:tblGrid>
                <a:gridCol w="1219200"/>
                <a:gridCol w="1219200"/>
                <a:gridCol w="1219200"/>
                <a:gridCol w="1219200"/>
                <a:gridCol w="1219200"/>
              </a:tblGrid>
              <a:tr h="370850">
                <a:tc>
                  <a:txBody>
                    <a:bodyPr/>
                    <a:lstStyle/>
                    <a:p>
                      <a:pPr indent="0" lvl="0" marL="0" marR="0" rtl="0" algn="l">
                        <a:spcBef>
                          <a:spcPts val="0"/>
                        </a:spcBef>
                        <a:spcAft>
                          <a:spcPts val="0"/>
                        </a:spcAft>
                        <a:buNone/>
                      </a:pPr>
                      <a:r>
                        <a:rPr lang="en-US" sz="1800"/>
                        <a:t>Eid</a:t>
                      </a:r>
                      <a:endParaRPr sz="1800"/>
                    </a:p>
                  </a:txBody>
                  <a:tcPr marT="45725" marB="45725" marR="91450" marL="91450"/>
                </a:tc>
                <a:tc>
                  <a:txBody>
                    <a:bodyPr/>
                    <a:lstStyle/>
                    <a:p>
                      <a:pPr indent="0" lvl="0" marL="0" marR="0" rtl="0" algn="l">
                        <a:spcBef>
                          <a:spcPts val="0"/>
                        </a:spcBef>
                        <a:spcAft>
                          <a:spcPts val="0"/>
                        </a:spcAft>
                        <a:buNone/>
                      </a:pPr>
                      <a:r>
                        <a:rPr lang="en-US" sz="1800"/>
                        <a:t>Ename</a:t>
                      </a:r>
                      <a:endParaRPr sz="1800"/>
                    </a:p>
                  </a:txBody>
                  <a:tcPr marT="45725" marB="45725" marR="91450" marL="91450"/>
                </a:tc>
                <a:tc>
                  <a:txBody>
                    <a:bodyPr/>
                    <a:lstStyle/>
                    <a:p>
                      <a:pPr indent="0" lvl="0" marL="0" marR="0" rtl="0" algn="l">
                        <a:spcBef>
                          <a:spcPts val="0"/>
                        </a:spcBef>
                        <a:spcAft>
                          <a:spcPts val="0"/>
                        </a:spcAft>
                        <a:buNone/>
                      </a:pPr>
                      <a:r>
                        <a:rPr lang="en-US" sz="1800"/>
                        <a:t>Did</a:t>
                      </a:r>
                      <a:endParaRPr sz="1800"/>
                    </a:p>
                  </a:txBody>
                  <a:tcPr marT="45725" marB="45725" marR="91450" marL="91450"/>
                </a:tc>
                <a:tc>
                  <a:txBody>
                    <a:bodyPr/>
                    <a:lstStyle/>
                    <a:p>
                      <a:pPr indent="0" lvl="0" marL="0" marR="0" rtl="0" algn="l">
                        <a:spcBef>
                          <a:spcPts val="0"/>
                        </a:spcBef>
                        <a:spcAft>
                          <a:spcPts val="0"/>
                        </a:spcAft>
                        <a:buNone/>
                      </a:pPr>
                      <a:r>
                        <a:rPr lang="en-US" sz="1800"/>
                        <a:t>Did</a:t>
                      </a:r>
                      <a:endParaRPr sz="1800"/>
                    </a:p>
                  </a:txBody>
                  <a:tcPr marT="45725" marB="45725" marR="91450" marL="91450"/>
                </a:tc>
                <a:tc>
                  <a:txBody>
                    <a:bodyPr/>
                    <a:lstStyle/>
                    <a:p>
                      <a:pPr indent="0" lvl="0" marL="0" marR="0" rtl="0" algn="l">
                        <a:spcBef>
                          <a:spcPts val="0"/>
                        </a:spcBef>
                        <a:spcAft>
                          <a:spcPts val="0"/>
                        </a:spcAft>
                        <a:buNone/>
                      </a:pPr>
                      <a:r>
                        <a:rPr lang="en-US" sz="1800"/>
                        <a:t>Dname</a:t>
                      </a:r>
                      <a:endParaRPr sz="1800"/>
                    </a:p>
                  </a:txBody>
                  <a:tcPr marT="45725" marB="45725" marR="91450" marL="91450"/>
                </a:tc>
              </a:tr>
              <a:tr h="370850">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Rohan</a:t>
                      </a:r>
                      <a:endParaRPr sz="1800"/>
                    </a:p>
                  </a:txBody>
                  <a:tcPr marT="45725" marB="45725" marR="91450" marL="91450"/>
                </a:tc>
                <a:tc>
                  <a:txBody>
                    <a:bodyPr/>
                    <a:lstStyle/>
                    <a:p>
                      <a:pPr indent="0" lvl="0" marL="0" marR="0" rtl="0" algn="l">
                        <a:spcBef>
                          <a:spcPts val="0"/>
                        </a:spcBef>
                        <a:spcAft>
                          <a:spcPts val="0"/>
                        </a:spcAft>
                        <a:buNone/>
                      </a:pPr>
                      <a:r>
                        <a:rPr lang="en-US" sz="1800"/>
                        <a:t>10</a:t>
                      </a:r>
                      <a:endParaRPr sz="1800"/>
                    </a:p>
                  </a:txBody>
                  <a:tcPr marT="45725" marB="45725" marR="91450" marL="91450"/>
                </a:tc>
                <a:tc>
                  <a:txBody>
                    <a:bodyPr/>
                    <a:lstStyle/>
                    <a:p>
                      <a:pPr indent="0" lvl="0" marL="0" marR="0" rtl="0" algn="l">
                        <a:spcBef>
                          <a:spcPts val="0"/>
                        </a:spcBef>
                        <a:spcAft>
                          <a:spcPts val="0"/>
                        </a:spcAft>
                        <a:buNone/>
                      </a:pPr>
                      <a:r>
                        <a:rPr lang="en-US" sz="1800"/>
                        <a:t>10</a:t>
                      </a:r>
                      <a:endParaRPr sz="1800"/>
                    </a:p>
                  </a:txBody>
                  <a:tcPr marT="45725" marB="45725" marR="91450" marL="91450"/>
                </a:tc>
                <a:tc>
                  <a:txBody>
                    <a:bodyPr/>
                    <a:lstStyle/>
                    <a:p>
                      <a:pPr indent="0" lvl="0" marL="0" marR="0" rtl="0" algn="l">
                        <a:spcBef>
                          <a:spcPts val="0"/>
                        </a:spcBef>
                        <a:spcAft>
                          <a:spcPts val="0"/>
                        </a:spcAft>
                        <a:buNone/>
                      </a:pPr>
                      <a:r>
                        <a:rPr lang="en-US" sz="1800"/>
                        <a:t>IT</a:t>
                      </a:r>
                      <a:endParaRPr sz="1800"/>
                    </a:p>
                  </a:txBody>
                  <a:tcPr marT="45725" marB="45725" marR="91450" marL="91450"/>
                </a:tc>
              </a:tr>
              <a:tr h="370850">
                <a:tc>
                  <a:txBody>
                    <a:bodyPr/>
                    <a:lstStyle/>
                    <a:p>
                      <a:pPr indent="0" lvl="0" marL="0" marR="0" rtl="0" algn="l">
                        <a:spcBef>
                          <a:spcPts val="0"/>
                        </a:spcBef>
                        <a:spcAft>
                          <a:spcPts val="0"/>
                        </a:spcAft>
                        <a:buNone/>
                      </a:pPr>
                      <a:r>
                        <a:rPr lang="en-US" sz="1800"/>
                        <a:t>2</a:t>
                      </a:r>
                      <a:endParaRPr sz="1800"/>
                    </a:p>
                  </a:txBody>
                  <a:tcPr marT="45725" marB="45725" marR="91450" marL="91450"/>
                </a:tc>
                <a:tc>
                  <a:txBody>
                    <a:bodyPr/>
                    <a:lstStyle/>
                    <a:p>
                      <a:pPr indent="0" lvl="0" marL="0" marR="0" rtl="0" algn="l">
                        <a:spcBef>
                          <a:spcPts val="0"/>
                        </a:spcBef>
                        <a:spcAft>
                          <a:spcPts val="0"/>
                        </a:spcAft>
                        <a:buNone/>
                      </a:pPr>
                      <a:r>
                        <a:rPr lang="en-US" sz="1800"/>
                        <a:t>Mohan</a:t>
                      </a:r>
                      <a:endParaRPr sz="1800"/>
                    </a:p>
                  </a:txBody>
                  <a:tcPr marT="45725" marB="45725" marR="91450" marL="91450"/>
                </a:tc>
                <a:tc>
                  <a:txBody>
                    <a:bodyPr/>
                    <a:lstStyle/>
                    <a:p>
                      <a:pPr indent="0" lvl="0" marL="0" marR="0" rtl="0" algn="l">
                        <a:spcBef>
                          <a:spcPts val="0"/>
                        </a:spcBef>
                        <a:spcAft>
                          <a:spcPts val="0"/>
                        </a:spcAft>
                        <a:buNone/>
                      </a:pPr>
                      <a:r>
                        <a:rPr lang="en-US" sz="1800"/>
                        <a:t>30</a:t>
                      </a:r>
                      <a:endParaRPr sz="1800"/>
                    </a:p>
                  </a:txBody>
                  <a:tcPr marT="45725" marB="45725" marR="91450" marL="91450"/>
                </a:tc>
                <a:tc>
                  <a:txBody>
                    <a:bodyPr/>
                    <a:lstStyle/>
                    <a:p>
                      <a:pPr indent="0" lvl="0" marL="0" marR="0" rtl="0" algn="l">
                        <a:spcBef>
                          <a:spcPts val="0"/>
                        </a:spcBef>
                        <a:spcAft>
                          <a:spcPts val="0"/>
                        </a:spcAft>
                        <a:buNone/>
                      </a:pPr>
                      <a:r>
                        <a:rPr lang="en-US" sz="1800"/>
                        <a:t>30</a:t>
                      </a:r>
                      <a:endParaRPr sz="1800"/>
                    </a:p>
                  </a:txBody>
                  <a:tcPr marT="45725" marB="45725" marR="91450" marL="91450"/>
                </a:tc>
                <a:tc>
                  <a:txBody>
                    <a:bodyPr/>
                    <a:lstStyle/>
                    <a:p>
                      <a:pPr indent="0" lvl="0" marL="0" marR="0" rtl="0" algn="l">
                        <a:spcBef>
                          <a:spcPts val="0"/>
                        </a:spcBef>
                        <a:spcAft>
                          <a:spcPts val="0"/>
                        </a:spcAft>
                        <a:buNone/>
                      </a:pPr>
                      <a:r>
                        <a:rPr lang="en-US" sz="1800"/>
                        <a:t>HR</a:t>
                      </a:r>
                      <a:endParaRPr sz="1800"/>
                    </a:p>
                  </a:txBody>
                  <a:tcPr marT="45725" marB="45725" marR="91450" marL="91450"/>
                </a:tc>
              </a:tr>
              <a:tr h="370850">
                <a:tc>
                  <a:txBody>
                    <a:bodyPr/>
                    <a:lstStyle/>
                    <a:p>
                      <a:pPr indent="0" lvl="0" marL="0" marR="0" rtl="0" algn="l">
                        <a:spcBef>
                          <a:spcPts val="0"/>
                        </a:spcBef>
                        <a:spcAft>
                          <a:spcPts val="0"/>
                        </a:spcAft>
                        <a:buNone/>
                      </a:pPr>
                      <a:r>
                        <a:rPr lang="en-US" sz="1800"/>
                        <a:t>3</a:t>
                      </a:r>
                      <a:endParaRPr sz="1800"/>
                    </a:p>
                  </a:txBody>
                  <a:tcPr marT="45725" marB="45725" marR="91450" marL="91450"/>
                </a:tc>
                <a:tc>
                  <a:txBody>
                    <a:bodyPr/>
                    <a:lstStyle/>
                    <a:p>
                      <a:pPr indent="0" lvl="0" marL="0" marR="0" rtl="0" algn="l">
                        <a:spcBef>
                          <a:spcPts val="0"/>
                        </a:spcBef>
                        <a:spcAft>
                          <a:spcPts val="0"/>
                        </a:spcAft>
                        <a:buNone/>
                      </a:pPr>
                      <a:r>
                        <a:rPr lang="en-US" sz="1800"/>
                        <a:t>Sohan</a:t>
                      </a:r>
                      <a:endParaRPr sz="1800"/>
                    </a:p>
                  </a:txBody>
                  <a:tcPr marT="45725" marB="45725" marR="91450" marL="91450"/>
                </a:tc>
                <a:tc>
                  <a:txBody>
                    <a:bodyPr/>
                    <a:lstStyle/>
                    <a:p>
                      <a:pPr indent="0" lvl="0" marL="0" marR="0" rtl="0" algn="l">
                        <a:spcBef>
                          <a:spcPts val="0"/>
                        </a:spcBef>
                        <a:spcAft>
                          <a:spcPts val="0"/>
                        </a:spcAft>
                        <a:buNone/>
                      </a:pPr>
                      <a:r>
                        <a:rPr lang="en-US" sz="1800"/>
                        <a:t>50</a:t>
                      </a:r>
                      <a:endParaRPr sz="1800"/>
                    </a:p>
                  </a:txBody>
                  <a:tcPr marT="45725" marB="45725" marR="91450" marL="91450"/>
                </a:tc>
                <a:tc>
                  <a:txBody>
                    <a:bodyPr/>
                    <a:lstStyle/>
                    <a:p>
                      <a:pPr indent="0" lvl="0" marL="0" marR="0" rtl="0" algn="l">
                        <a:spcBef>
                          <a:spcPts val="0"/>
                        </a:spcBef>
                        <a:spcAft>
                          <a:spcPts val="0"/>
                        </a:spcAft>
                        <a:buNone/>
                      </a:pPr>
                      <a:r>
                        <a:rPr lang="en-US" sz="1800"/>
                        <a:t>NULL</a:t>
                      </a:r>
                      <a:endParaRPr sz="1800"/>
                    </a:p>
                  </a:txBody>
                  <a:tcPr marT="45725" marB="45725" marR="91450" marL="91450"/>
                </a:tc>
                <a:tc>
                  <a:txBody>
                    <a:bodyPr/>
                    <a:lstStyle/>
                    <a:p>
                      <a:pPr indent="0" lvl="0" marL="0" marR="0" rtl="0" algn="l">
                        <a:spcBef>
                          <a:spcPts val="0"/>
                        </a:spcBef>
                        <a:spcAft>
                          <a:spcPts val="0"/>
                        </a:spcAft>
                        <a:buNone/>
                      </a:pPr>
                      <a:r>
                        <a:rPr lang="en-US" sz="1800"/>
                        <a:t>NULL</a:t>
                      </a:r>
                      <a:endParaRPr sz="1800"/>
                    </a:p>
                  </a:txBody>
                  <a:tcPr marT="45725" marB="45725" marR="91450" marL="91450"/>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403" name="Google Shape;403;p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In the right outer join, operation allows keeping all tuple in the right relation.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b="1" lang="en-US"/>
              <a:t>Projection (π)</a:t>
            </a:r>
            <a:endParaRPr/>
          </a:p>
        </p:txBody>
      </p:sp>
      <p:sp>
        <p:nvSpPr>
          <p:cNvPr id="99" name="Google Shape;99;p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Projection is used to project </a:t>
            </a:r>
            <a:r>
              <a:rPr lang="en-US">
                <a:solidFill>
                  <a:srgbClr val="FF0000"/>
                </a:solidFill>
              </a:rPr>
              <a:t>required column</a:t>
            </a:r>
            <a:r>
              <a:rPr lang="en-US"/>
              <a:t> data from a relation.</a:t>
            </a:r>
            <a:endParaRPr/>
          </a:p>
          <a:p>
            <a:pPr indent="-342900" lvl="0" marL="342900" rtl="0" algn="l">
              <a:spcBef>
                <a:spcPts val="640"/>
              </a:spcBef>
              <a:spcAft>
                <a:spcPts val="0"/>
              </a:spcAft>
              <a:buClr>
                <a:schemeClr val="dk1"/>
              </a:buClr>
              <a:buSzPts val="3200"/>
              <a:buChar char="●"/>
            </a:pPr>
            <a:r>
              <a:rPr lang="en-US"/>
              <a:t>extract the values of specified attributes to </a:t>
            </a:r>
            <a:r>
              <a:rPr lang="en-US">
                <a:solidFill>
                  <a:srgbClr val="FF0000"/>
                </a:solidFill>
              </a:rPr>
              <a:t>eliminates duplicate </a:t>
            </a:r>
            <a:r>
              <a:rPr lang="en-US"/>
              <a:t>values. (pi) symbol is used to choose attributes from a relation. </a:t>
            </a:r>
            <a:endParaRPr/>
          </a:p>
          <a:p>
            <a:pPr indent="-342900" lvl="0" marL="342900" rtl="0" algn="l">
              <a:spcBef>
                <a:spcPts val="640"/>
              </a:spcBef>
              <a:spcAft>
                <a:spcPts val="0"/>
              </a:spcAft>
              <a:buClr>
                <a:schemeClr val="dk1"/>
              </a:buClr>
              <a:buSzPts val="3200"/>
              <a:buChar char="●"/>
            </a:pPr>
            <a:r>
              <a:rPr lang="en-US"/>
              <a:t>This operator helps you to keep specific columns from a relation and discards the other columns.</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Right Outer Join</a:t>
            </a:r>
            <a:endParaRPr/>
          </a:p>
        </p:txBody>
      </p:sp>
      <p:pic>
        <p:nvPicPr>
          <p:cNvPr id="409" name="Google Shape;409;p53"/>
          <p:cNvPicPr preferRelativeResize="0"/>
          <p:nvPr>
            <p:ph idx="1" type="body"/>
          </p:nvPr>
        </p:nvPicPr>
        <p:blipFill rotWithShape="1">
          <a:blip r:embed="rId3">
            <a:alphaModFix/>
          </a:blip>
          <a:srcRect b="0" l="0" r="0" t="0"/>
          <a:stretch/>
        </p:blipFill>
        <p:spPr>
          <a:xfrm>
            <a:off x="323528" y="1569105"/>
            <a:ext cx="3755461" cy="1585097"/>
          </a:xfrm>
          <a:prstGeom prst="rect">
            <a:avLst/>
          </a:prstGeom>
          <a:noFill/>
          <a:ln>
            <a:noFill/>
          </a:ln>
        </p:spPr>
      </p:pic>
      <p:pic>
        <p:nvPicPr>
          <p:cNvPr id="410" name="Google Shape;410;p53"/>
          <p:cNvPicPr preferRelativeResize="0"/>
          <p:nvPr/>
        </p:nvPicPr>
        <p:blipFill rotWithShape="1">
          <a:blip r:embed="rId4">
            <a:alphaModFix/>
          </a:blip>
          <a:srcRect b="0" l="0" r="0" t="0"/>
          <a:stretch/>
        </p:blipFill>
        <p:spPr>
          <a:xfrm>
            <a:off x="4564334" y="1556791"/>
            <a:ext cx="4071937" cy="1609725"/>
          </a:xfrm>
          <a:prstGeom prst="rect">
            <a:avLst/>
          </a:prstGeom>
          <a:noFill/>
          <a:ln>
            <a:noFill/>
          </a:ln>
        </p:spPr>
      </p:pic>
      <p:graphicFrame>
        <p:nvGraphicFramePr>
          <p:cNvPr id="411" name="Google Shape;411;p53"/>
          <p:cNvGraphicFramePr/>
          <p:nvPr/>
        </p:nvGraphicFramePr>
        <p:xfrm>
          <a:off x="1115616" y="4077072"/>
          <a:ext cx="3000000" cy="3000000"/>
        </p:xfrm>
        <a:graphic>
          <a:graphicData uri="http://schemas.openxmlformats.org/drawingml/2006/table">
            <a:tbl>
              <a:tblPr bandRow="1" firstRow="1">
                <a:noFill/>
                <a:tableStyleId>{AF2AA1ED-CDAB-4723-8D0D-E73FF953EF1F}</a:tableStyleId>
              </a:tblPr>
              <a:tblGrid>
                <a:gridCol w="1219200"/>
                <a:gridCol w="1219200"/>
                <a:gridCol w="1219200"/>
                <a:gridCol w="1219200"/>
                <a:gridCol w="1219200"/>
              </a:tblGrid>
              <a:tr h="370850">
                <a:tc>
                  <a:txBody>
                    <a:bodyPr/>
                    <a:lstStyle/>
                    <a:p>
                      <a:pPr indent="0" lvl="0" marL="0" marR="0" rtl="0" algn="l">
                        <a:spcBef>
                          <a:spcPts val="0"/>
                        </a:spcBef>
                        <a:spcAft>
                          <a:spcPts val="0"/>
                        </a:spcAft>
                        <a:buNone/>
                      </a:pPr>
                      <a:r>
                        <a:rPr lang="en-US" sz="1800"/>
                        <a:t>Eid</a:t>
                      </a:r>
                      <a:endParaRPr sz="1800"/>
                    </a:p>
                  </a:txBody>
                  <a:tcPr marT="45725" marB="45725" marR="91450" marL="91450"/>
                </a:tc>
                <a:tc>
                  <a:txBody>
                    <a:bodyPr/>
                    <a:lstStyle/>
                    <a:p>
                      <a:pPr indent="0" lvl="0" marL="0" marR="0" rtl="0" algn="l">
                        <a:spcBef>
                          <a:spcPts val="0"/>
                        </a:spcBef>
                        <a:spcAft>
                          <a:spcPts val="0"/>
                        </a:spcAft>
                        <a:buNone/>
                      </a:pPr>
                      <a:r>
                        <a:rPr lang="en-US" sz="1800"/>
                        <a:t>Ename</a:t>
                      </a:r>
                      <a:endParaRPr sz="1800"/>
                    </a:p>
                  </a:txBody>
                  <a:tcPr marT="45725" marB="45725" marR="91450" marL="91450"/>
                </a:tc>
                <a:tc>
                  <a:txBody>
                    <a:bodyPr/>
                    <a:lstStyle/>
                    <a:p>
                      <a:pPr indent="0" lvl="0" marL="0" marR="0" rtl="0" algn="l">
                        <a:spcBef>
                          <a:spcPts val="0"/>
                        </a:spcBef>
                        <a:spcAft>
                          <a:spcPts val="0"/>
                        </a:spcAft>
                        <a:buNone/>
                      </a:pPr>
                      <a:r>
                        <a:rPr lang="en-US" sz="1800"/>
                        <a:t>Did</a:t>
                      </a:r>
                      <a:endParaRPr sz="1800"/>
                    </a:p>
                  </a:txBody>
                  <a:tcPr marT="45725" marB="45725" marR="91450" marL="91450"/>
                </a:tc>
                <a:tc>
                  <a:txBody>
                    <a:bodyPr/>
                    <a:lstStyle/>
                    <a:p>
                      <a:pPr indent="0" lvl="0" marL="0" marR="0" rtl="0" algn="l">
                        <a:spcBef>
                          <a:spcPts val="0"/>
                        </a:spcBef>
                        <a:spcAft>
                          <a:spcPts val="0"/>
                        </a:spcAft>
                        <a:buNone/>
                      </a:pPr>
                      <a:r>
                        <a:rPr lang="en-US" sz="1800"/>
                        <a:t>Did</a:t>
                      </a:r>
                      <a:endParaRPr sz="1800"/>
                    </a:p>
                  </a:txBody>
                  <a:tcPr marT="45725" marB="45725" marR="91450" marL="91450"/>
                </a:tc>
                <a:tc>
                  <a:txBody>
                    <a:bodyPr/>
                    <a:lstStyle/>
                    <a:p>
                      <a:pPr indent="0" lvl="0" marL="0" marR="0" rtl="0" algn="l">
                        <a:spcBef>
                          <a:spcPts val="0"/>
                        </a:spcBef>
                        <a:spcAft>
                          <a:spcPts val="0"/>
                        </a:spcAft>
                        <a:buNone/>
                      </a:pPr>
                      <a:r>
                        <a:rPr lang="en-US" sz="1800"/>
                        <a:t>Dname</a:t>
                      </a:r>
                      <a:endParaRPr sz="1800"/>
                    </a:p>
                  </a:txBody>
                  <a:tcPr marT="45725" marB="45725" marR="91450" marL="91450"/>
                </a:tc>
              </a:tr>
              <a:tr h="370850">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Rohan</a:t>
                      </a:r>
                      <a:endParaRPr sz="1800"/>
                    </a:p>
                  </a:txBody>
                  <a:tcPr marT="45725" marB="45725" marR="91450" marL="91450"/>
                </a:tc>
                <a:tc>
                  <a:txBody>
                    <a:bodyPr/>
                    <a:lstStyle/>
                    <a:p>
                      <a:pPr indent="0" lvl="0" marL="0" marR="0" rtl="0" algn="l">
                        <a:spcBef>
                          <a:spcPts val="0"/>
                        </a:spcBef>
                        <a:spcAft>
                          <a:spcPts val="0"/>
                        </a:spcAft>
                        <a:buNone/>
                      </a:pPr>
                      <a:r>
                        <a:rPr lang="en-US" sz="1800"/>
                        <a:t>10</a:t>
                      </a:r>
                      <a:endParaRPr sz="1800"/>
                    </a:p>
                  </a:txBody>
                  <a:tcPr marT="45725" marB="45725" marR="91450" marL="91450"/>
                </a:tc>
                <a:tc>
                  <a:txBody>
                    <a:bodyPr/>
                    <a:lstStyle/>
                    <a:p>
                      <a:pPr indent="0" lvl="0" marL="0" marR="0" rtl="0" algn="l">
                        <a:spcBef>
                          <a:spcPts val="0"/>
                        </a:spcBef>
                        <a:spcAft>
                          <a:spcPts val="0"/>
                        </a:spcAft>
                        <a:buNone/>
                      </a:pPr>
                      <a:r>
                        <a:rPr lang="en-US" sz="1800"/>
                        <a:t>10</a:t>
                      </a:r>
                      <a:endParaRPr sz="1800"/>
                    </a:p>
                  </a:txBody>
                  <a:tcPr marT="45725" marB="45725" marR="91450" marL="91450"/>
                </a:tc>
                <a:tc>
                  <a:txBody>
                    <a:bodyPr/>
                    <a:lstStyle/>
                    <a:p>
                      <a:pPr indent="0" lvl="0" marL="0" marR="0" rtl="0" algn="l">
                        <a:spcBef>
                          <a:spcPts val="0"/>
                        </a:spcBef>
                        <a:spcAft>
                          <a:spcPts val="0"/>
                        </a:spcAft>
                        <a:buNone/>
                      </a:pPr>
                      <a:r>
                        <a:rPr lang="en-US" sz="1800"/>
                        <a:t>IT</a:t>
                      </a:r>
                      <a:endParaRPr sz="1800"/>
                    </a:p>
                  </a:txBody>
                  <a:tcPr marT="45725" marB="45725" marR="91450" marL="91450"/>
                </a:tc>
              </a:tr>
              <a:tr h="370850">
                <a:tc>
                  <a:txBody>
                    <a:bodyPr/>
                    <a:lstStyle/>
                    <a:p>
                      <a:pPr indent="0" lvl="0" marL="0" marR="0" rtl="0" algn="l">
                        <a:spcBef>
                          <a:spcPts val="0"/>
                        </a:spcBef>
                        <a:spcAft>
                          <a:spcPts val="0"/>
                        </a:spcAft>
                        <a:buNone/>
                      </a:pPr>
                      <a:r>
                        <a:rPr lang="en-US" sz="1800"/>
                        <a:t>2</a:t>
                      </a:r>
                      <a:endParaRPr sz="1800"/>
                    </a:p>
                  </a:txBody>
                  <a:tcPr marT="45725" marB="45725" marR="91450" marL="91450"/>
                </a:tc>
                <a:tc>
                  <a:txBody>
                    <a:bodyPr/>
                    <a:lstStyle/>
                    <a:p>
                      <a:pPr indent="0" lvl="0" marL="0" marR="0" rtl="0" algn="l">
                        <a:spcBef>
                          <a:spcPts val="0"/>
                        </a:spcBef>
                        <a:spcAft>
                          <a:spcPts val="0"/>
                        </a:spcAft>
                        <a:buNone/>
                      </a:pPr>
                      <a:r>
                        <a:rPr lang="en-US" sz="1800"/>
                        <a:t>Mohan</a:t>
                      </a:r>
                      <a:endParaRPr sz="1800"/>
                    </a:p>
                  </a:txBody>
                  <a:tcPr marT="45725" marB="45725" marR="91450" marL="91450"/>
                </a:tc>
                <a:tc>
                  <a:txBody>
                    <a:bodyPr/>
                    <a:lstStyle/>
                    <a:p>
                      <a:pPr indent="0" lvl="0" marL="0" marR="0" rtl="0" algn="l">
                        <a:spcBef>
                          <a:spcPts val="0"/>
                        </a:spcBef>
                        <a:spcAft>
                          <a:spcPts val="0"/>
                        </a:spcAft>
                        <a:buNone/>
                      </a:pPr>
                      <a:r>
                        <a:rPr lang="en-US" sz="1800"/>
                        <a:t>30</a:t>
                      </a:r>
                      <a:endParaRPr sz="1800"/>
                    </a:p>
                  </a:txBody>
                  <a:tcPr marT="45725" marB="45725" marR="91450" marL="91450"/>
                </a:tc>
                <a:tc>
                  <a:txBody>
                    <a:bodyPr/>
                    <a:lstStyle/>
                    <a:p>
                      <a:pPr indent="0" lvl="0" marL="0" marR="0" rtl="0" algn="l">
                        <a:spcBef>
                          <a:spcPts val="0"/>
                        </a:spcBef>
                        <a:spcAft>
                          <a:spcPts val="0"/>
                        </a:spcAft>
                        <a:buNone/>
                      </a:pPr>
                      <a:r>
                        <a:rPr lang="en-US" sz="1800"/>
                        <a:t>30</a:t>
                      </a:r>
                      <a:endParaRPr sz="1800"/>
                    </a:p>
                  </a:txBody>
                  <a:tcPr marT="45725" marB="45725" marR="91450" marL="91450"/>
                </a:tc>
                <a:tc>
                  <a:txBody>
                    <a:bodyPr/>
                    <a:lstStyle/>
                    <a:p>
                      <a:pPr indent="0" lvl="0" marL="0" marR="0" rtl="0" algn="l">
                        <a:spcBef>
                          <a:spcPts val="0"/>
                        </a:spcBef>
                        <a:spcAft>
                          <a:spcPts val="0"/>
                        </a:spcAft>
                        <a:buNone/>
                      </a:pPr>
                      <a:r>
                        <a:rPr lang="en-US" sz="1800"/>
                        <a:t>HR</a:t>
                      </a:r>
                      <a:endParaRPr sz="1800"/>
                    </a:p>
                  </a:txBody>
                  <a:tcPr marT="45725" marB="45725" marR="91450" marL="91450"/>
                </a:tc>
              </a:tr>
              <a:tr h="370850">
                <a:tc>
                  <a:txBody>
                    <a:bodyPr/>
                    <a:lstStyle/>
                    <a:p>
                      <a:pPr indent="0" lvl="0" marL="0" marR="0" rtl="0" algn="l">
                        <a:spcBef>
                          <a:spcPts val="0"/>
                        </a:spcBef>
                        <a:spcAft>
                          <a:spcPts val="0"/>
                        </a:spcAft>
                        <a:buNone/>
                      </a:pPr>
                      <a:r>
                        <a:rPr lang="en-US" sz="1800"/>
                        <a:t>NULL</a:t>
                      </a:r>
                      <a:endParaRPr sz="1800"/>
                    </a:p>
                  </a:txBody>
                  <a:tcPr marT="45725" marB="45725" marR="91450" marL="91450"/>
                </a:tc>
                <a:tc>
                  <a:txBody>
                    <a:bodyPr/>
                    <a:lstStyle/>
                    <a:p>
                      <a:pPr indent="0" lvl="0" marL="0" marR="0" rtl="0" algn="l">
                        <a:spcBef>
                          <a:spcPts val="0"/>
                        </a:spcBef>
                        <a:spcAft>
                          <a:spcPts val="0"/>
                        </a:spcAft>
                        <a:buNone/>
                      </a:pPr>
                      <a:r>
                        <a:rPr lang="en-US" sz="1800"/>
                        <a:t>NULL</a:t>
                      </a:r>
                      <a:endParaRPr sz="1800"/>
                    </a:p>
                  </a:txBody>
                  <a:tcPr marT="45725" marB="45725" marR="91450" marL="91450"/>
                </a:tc>
                <a:tc>
                  <a:txBody>
                    <a:bodyPr/>
                    <a:lstStyle/>
                    <a:p>
                      <a:pPr indent="0" lvl="0" marL="0" marR="0" rtl="0" algn="l">
                        <a:spcBef>
                          <a:spcPts val="0"/>
                        </a:spcBef>
                        <a:spcAft>
                          <a:spcPts val="0"/>
                        </a:spcAft>
                        <a:buNone/>
                      </a:pPr>
                      <a:r>
                        <a:rPr lang="en-US" sz="1800"/>
                        <a:t>NULL</a:t>
                      </a:r>
                      <a:endParaRPr sz="1800"/>
                    </a:p>
                  </a:txBody>
                  <a:tcPr marT="45725" marB="45725" marR="91450" marL="91450"/>
                </a:tc>
                <a:tc>
                  <a:txBody>
                    <a:bodyPr/>
                    <a:lstStyle/>
                    <a:p>
                      <a:pPr indent="0" lvl="0" marL="0" marR="0" rtl="0" algn="l">
                        <a:spcBef>
                          <a:spcPts val="0"/>
                        </a:spcBef>
                        <a:spcAft>
                          <a:spcPts val="0"/>
                        </a:spcAft>
                        <a:buNone/>
                      </a:pPr>
                      <a:r>
                        <a:rPr lang="en-US" sz="1800"/>
                        <a:t>40</a:t>
                      </a:r>
                      <a:endParaRPr sz="1800"/>
                    </a:p>
                  </a:txBody>
                  <a:tcPr marT="45725" marB="45725" marR="91450" marL="91450"/>
                </a:tc>
                <a:tc>
                  <a:txBody>
                    <a:bodyPr/>
                    <a:lstStyle/>
                    <a:p>
                      <a:pPr indent="0" lvl="0" marL="0" marR="0" rtl="0" algn="l">
                        <a:spcBef>
                          <a:spcPts val="0"/>
                        </a:spcBef>
                        <a:spcAft>
                          <a:spcPts val="0"/>
                        </a:spcAft>
                        <a:buNone/>
                      </a:pPr>
                      <a:r>
                        <a:rPr lang="en-US" sz="1800"/>
                        <a:t>TIS</a:t>
                      </a:r>
                      <a:endParaRPr/>
                    </a:p>
                  </a:txBody>
                  <a:tcPr marT="45725" marB="45725" marR="91450" marL="91450"/>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417" name="Google Shape;417;p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In a full outer join, all tuples from both relations are included in the result irrespective of the matching condition.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Full Outer Join</a:t>
            </a:r>
            <a:endParaRPr/>
          </a:p>
        </p:txBody>
      </p:sp>
      <p:pic>
        <p:nvPicPr>
          <p:cNvPr id="423" name="Google Shape;423;p55"/>
          <p:cNvPicPr preferRelativeResize="0"/>
          <p:nvPr>
            <p:ph idx="1" type="body"/>
          </p:nvPr>
        </p:nvPicPr>
        <p:blipFill rotWithShape="1">
          <a:blip r:embed="rId3">
            <a:alphaModFix/>
          </a:blip>
          <a:srcRect b="0" l="0" r="0" t="0"/>
          <a:stretch/>
        </p:blipFill>
        <p:spPr>
          <a:xfrm>
            <a:off x="251520" y="1581989"/>
            <a:ext cx="3755461" cy="1585097"/>
          </a:xfrm>
          <a:prstGeom prst="rect">
            <a:avLst/>
          </a:prstGeom>
          <a:noFill/>
          <a:ln>
            <a:noFill/>
          </a:ln>
        </p:spPr>
      </p:pic>
      <p:pic>
        <p:nvPicPr>
          <p:cNvPr id="424" name="Google Shape;424;p55"/>
          <p:cNvPicPr preferRelativeResize="0"/>
          <p:nvPr/>
        </p:nvPicPr>
        <p:blipFill rotWithShape="1">
          <a:blip r:embed="rId4">
            <a:alphaModFix/>
          </a:blip>
          <a:srcRect b="0" l="0" r="0" t="0"/>
          <a:stretch/>
        </p:blipFill>
        <p:spPr>
          <a:xfrm>
            <a:off x="4564334" y="1556791"/>
            <a:ext cx="4071937" cy="1609725"/>
          </a:xfrm>
          <a:prstGeom prst="rect">
            <a:avLst/>
          </a:prstGeom>
          <a:noFill/>
          <a:ln>
            <a:noFill/>
          </a:ln>
        </p:spPr>
      </p:pic>
      <p:graphicFrame>
        <p:nvGraphicFramePr>
          <p:cNvPr id="425" name="Google Shape;425;p55"/>
          <p:cNvGraphicFramePr/>
          <p:nvPr/>
        </p:nvGraphicFramePr>
        <p:xfrm>
          <a:off x="1187624" y="3789040"/>
          <a:ext cx="3000000" cy="3000000"/>
        </p:xfrm>
        <a:graphic>
          <a:graphicData uri="http://schemas.openxmlformats.org/drawingml/2006/table">
            <a:tbl>
              <a:tblPr bandRow="1" firstRow="1">
                <a:noFill/>
                <a:tableStyleId>{AF2AA1ED-CDAB-4723-8D0D-E73FF953EF1F}</a:tableStyleId>
              </a:tblPr>
              <a:tblGrid>
                <a:gridCol w="1219200"/>
                <a:gridCol w="1219200"/>
                <a:gridCol w="1219200"/>
                <a:gridCol w="1219200"/>
                <a:gridCol w="1219200"/>
              </a:tblGrid>
              <a:tr h="370850">
                <a:tc>
                  <a:txBody>
                    <a:bodyPr/>
                    <a:lstStyle/>
                    <a:p>
                      <a:pPr indent="0" lvl="0" marL="0" marR="0" rtl="0" algn="l">
                        <a:spcBef>
                          <a:spcPts val="0"/>
                        </a:spcBef>
                        <a:spcAft>
                          <a:spcPts val="0"/>
                        </a:spcAft>
                        <a:buNone/>
                      </a:pPr>
                      <a:r>
                        <a:rPr lang="en-US" sz="1800"/>
                        <a:t>Eid</a:t>
                      </a:r>
                      <a:endParaRPr sz="1800"/>
                    </a:p>
                  </a:txBody>
                  <a:tcPr marT="45725" marB="45725" marR="91450" marL="91450"/>
                </a:tc>
                <a:tc>
                  <a:txBody>
                    <a:bodyPr/>
                    <a:lstStyle/>
                    <a:p>
                      <a:pPr indent="0" lvl="0" marL="0" marR="0" rtl="0" algn="l">
                        <a:spcBef>
                          <a:spcPts val="0"/>
                        </a:spcBef>
                        <a:spcAft>
                          <a:spcPts val="0"/>
                        </a:spcAft>
                        <a:buNone/>
                      </a:pPr>
                      <a:r>
                        <a:rPr lang="en-US" sz="1800"/>
                        <a:t>Ename</a:t>
                      </a:r>
                      <a:endParaRPr sz="1800"/>
                    </a:p>
                  </a:txBody>
                  <a:tcPr marT="45725" marB="45725" marR="91450" marL="91450"/>
                </a:tc>
                <a:tc>
                  <a:txBody>
                    <a:bodyPr/>
                    <a:lstStyle/>
                    <a:p>
                      <a:pPr indent="0" lvl="0" marL="0" marR="0" rtl="0" algn="l">
                        <a:spcBef>
                          <a:spcPts val="0"/>
                        </a:spcBef>
                        <a:spcAft>
                          <a:spcPts val="0"/>
                        </a:spcAft>
                        <a:buNone/>
                      </a:pPr>
                      <a:r>
                        <a:rPr lang="en-US" sz="1800"/>
                        <a:t>Did</a:t>
                      </a:r>
                      <a:endParaRPr sz="1800"/>
                    </a:p>
                  </a:txBody>
                  <a:tcPr marT="45725" marB="45725" marR="91450" marL="91450"/>
                </a:tc>
                <a:tc>
                  <a:txBody>
                    <a:bodyPr/>
                    <a:lstStyle/>
                    <a:p>
                      <a:pPr indent="0" lvl="0" marL="0" marR="0" rtl="0" algn="l">
                        <a:spcBef>
                          <a:spcPts val="0"/>
                        </a:spcBef>
                        <a:spcAft>
                          <a:spcPts val="0"/>
                        </a:spcAft>
                        <a:buNone/>
                      </a:pPr>
                      <a:r>
                        <a:rPr lang="en-US" sz="1800"/>
                        <a:t>Did</a:t>
                      </a:r>
                      <a:endParaRPr sz="1800"/>
                    </a:p>
                  </a:txBody>
                  <a:tcPr marT="45725" marB="45725" marR="91450" marL="91450"/>
                </a:tc>
                <a:tc>
                  <a:txBody>
                    <a:bodyPr/>
                    <a:lstStyle/>
                    <a:p>
                      <a:pPr indent="0" lvl="0" marL="0" marR="0" rtl="0" algn="l">
                        <a:spcBef>
                          <a:spcPts val="0"/>
                        </a:spcBef>
                        <a:spcAft>
                          <a:spcPts val="0"/>
                        </a:spcAft>
                        <a:buNone/>
                      </a:pPr>
                      <a:r>
                        <a:rPr lang="en-US" sz="1800"/>
                        <a:t>Dname</a:t>
                      </a:r>
                      <a:endParaRPr sz="1800"/>
                    </a:p>
                  </a:txBody>
                  <a:tcPr marT="45725" marB="45725" marR="91450" marL="91450"/>
                </a:tc>
              </a:tr>
              <a:tr h="370850">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Rohan</a:t>
                      </a:r>
                      <a:endParaRPr sz="1800"/>
                    </a:p>
                  </a:txBody>
                  <a:tcPr marT="45725" marB="45725" marR="91450" marL="91450"/>
                </a:tc>
                <a:tc>
                  <a:txBody>
                    <a:bodyPr/>
                    <a:lstStyle/>
                    <a:p>
                      <a:pPr indent="0" lvl="0" marL="0" marR="0" rtl="0" algn="l">
                        <a:spcBef>
                          <a:spcPts val="0"/>
                        </a:spcBef>
                        <a:spcAft>
                          <a:spcPts val="0"/>
                        </a:spcAft>
                        <a:buNone/>
                      </a:pPr>
                      <a:r>
                        <a:rPr lang="en-US" sz="1800"/>
                        <a:t>10</a:t>
                      </a:r>
                      <a:endParaRPr sz="1800"/>
                    </a:p>
                  </a:txBody>
                  <a:tcPr marT="45725" marB="45725" marR="91450" marL="91450"/>
                </a:tc>
                <a:tc>
                  <a:txBody>
                    <a:bodyPr/>
                    <a:lstStyle/>
                    <a:p>
                      <a:pPr indent="0" lvl="0" marL="0" marR="0" rtl="0" algn="l">
                        <a:spcBef>
                          <a:spcPts val="0"/>
                        </a:spcBef>
                        <a:spcAft>
                          <a:spcPts val="0"/>
                        </a:spcAft>
                        <a:buNone/>
                      </a:pPr>
                      <a:r>
                        <a:rPr lang="en-US" sz="1800"/>
                        <a:t>10</a:t>
                      </a:r>
                      <a:endParaRPr sz="1800"/>
                    </a:p>
                  </a:txBody>
                  <a:tcPr marT="45725" marB="45725" marR="91450" marL="91450"/>
                </a:tc>
                <a:tc>
                  <a:txBody>
                    <a:bodyPr/>
                    <a:lstStyle/>
                    <a:p>
                      <a:pPr indent="0" lvl="0" marL="0" marR="0" rtl="0" algn="l">
                        <a:spcBef>
                          <a:spcPts val="0"/>
                        </a:spcBef>
                        <a:spcAft>
                          <a:spcPts val="0"/>
                        </a:spcAft>
                        <a:buNone/>
                      </a:pPr>
                      <a:r>
                        <a:rPr lang="en-US" sz="1800"/>
                        <a:t>IT</a:t>
                      </a:r>
                      <a:endParaRPr sz="1800"/>
                    </a:p>
                  </a:txBody>
                  <a:tcPr marT="45725" marB="45725" marR="91450" marL="91450"/>
                </a:tc>
              </a:tr>
              <a:tr h="370850">
                <a:tc>
                  <a:txBody>
                    <a:bodyPr/>
                    <a:lstStyle/>
                    <a:p>
                      <a:pPr indent="0" lvl="0" marL="0" marR="0" rtl="0" algn="l">
                        <a:spcBef>
                          <a:spcPts val="0"/>
                        </a:spcBef>
                        <a:spcAft>
                          <a:spcPts val="0"/>
                        </a:spcAft>
                        <a:buNone/>
                      </a:pPr>
                      <a:r>
                        <a:rPr lang="en-US" sz="1800"/>
                        <a:t>2</a:t>
                      </a:r>
                      <a:endParaRPr sz="1800"/>
                    </a:p>
                  </a:txBody>
                  <a:tcPr marT="45725" marB="45725" marR="91450" marL="91450"/>
                </a:tc>
                <a:tc>
                  <a:txBody>
                    <a:bodyPr/>
                    <a:lstStyle/>
                    <a:p>
                      <a:pPr indent="0" lvl="0" marL="0" marR="0" rtl="0" algn="l">
                        <a:spcBef>
                          <a:spcPts val="0"/>
                        </a:spcBef>
                        <a:spcAft>
                          <a:spcPts val="0"/>
                        </a:spcAft>
                        <a:buNone/>
                      </a:pPr>
                      <a:r>
                        <a:rPr lang="en-US" sz="1800"/>
                        <a:t>Mohan</a:t>
                      </a:r>
                      <a:endParaRPr sz="1800"/>
                    </a:p>
                  </a:txBody>
                  <a:tcPr marT="45725" marB="45725" marR="91450" marL="91450"/>
                </a:tc>
                <a:tc>
                  <a:txBody>
                    <a:bodyPr/>
                    <a:lstStyle/>
                    <a:p>
                      <a:pPr indent="0" lvl="0" marL="0" marR="0" rtl="0" algn="l">
                        <a:spcBef>
                          <a:spcPts val="0"/>
                        </a:spcBef>
                        <a:spcAft>
                          <a:spcPts val="0"/>
                        </a:spcAft>
                        <a:buNone/>
                      </a:pPr>
                      <a:r>
                        <a:rPr lang="en-US" sz="1800"/>
                        <a:t>30</a:t>
                      </a:r>
                      <a:endParaRPr sz="1800"/>
                    </a:p>
                  </a:txBody>
                  <a:tcPr marT="45725" marB="45725" marR="91450" marL="91450"/>
                </a:tc>
                <a:tc>
                  <a:txBody>
                    <a:bodyPr/>
                    <a:lstStyle/>
                    <a:p>
                      <a:pPr indent="0" lvl="0" marL="0" marR="0" rtl="0" algn="l">
                        <a:spcBef>
                          <a:spcPts val="0"/>
                        </a:spcBef>
                        <a:spcAft>
                          <a:spcPts val="0"/>
                        </a:spcAft>
                        <a:buNone/>
                      </a:pPr>
                      <a:r>
                        <a:rPr lang="en-US" sz="1800"/>
                        <a:t>30</a:t>
                      </a:r>
                      <a:endParaRPr sz="1800"/>
                    </a:p>
                  </a:txBody>
                  <a:tcPr marT="45725" marB="45725" marR="91450" marL="91450"/>
                </a:tc>
                <a:tc>
                  <a:txBody>
                    <a:bodyPr/>
                    <a:lstStyle/>
                    <a:p>
                      <a:pPr indent="0" lvl="0" marL="0" marR="0" rtl="0" algn="l">
                        <a:spcBef>
                          <a:spcPts val="0"/>
                        </a:spcBef>
                        <a:spcAft>
                          <a:spcPts val="0"/>
                        </a:spcAft>
                        <a:buNone/>
                      </a:pPr>
                      <a:r>
                        <a:rPr lang="en-US" sz="1800"/>
                        <a:t>HR</a:t>
                      </a:r>
                      <a:endParaRPr sz="1800"/>
                    </a:p>
                  </a:txBody>
                  <a:tcPr marT="45725" marB="45725" marR="91450" marL="91450"/>
                </a:tc>
              </a:tr>
              <a:tr h="370850">
                <a:tc>
                  <a:txBody>
                    <a:bodyPr/>
                    <a:lstStyle/>
                    <a:p>
                      <a:pPr indent="0" lvl="0" marL="0" marR="0" rtl="0" algn="l">
                        <a:spcBef>
                          <a:spcPts val="0"/>
                        </a:spcBef>
                        <a:spcAft>
                          <a:spcPts val="0"/>
                        </a:spcAft>
                        <a:buNone/>
                      </a:pPr>
                      <a:r>
                        <a:rPr lang="en-US" sz="1800"/>
                        <a:t>3</a:t>
                      </a:r>
                      <a:endParaRPr sz="1800"/>
                    </a:p>
                  </a:txBody>
                  <a:tcPr marT="45725" marB="45725" marR="91450" marL="91450"/>
                </a:tc>
                <a:tc>
                  <a:txBody>
                    <a:bodyPr/>
                    <a:lstStyle/>
                    <a:p>
                      <a:pPr indent="0" lvl="0" marL="0" marR="0" rtl="0" algn="l">
                        <a:spcBef>
                          <a:spcPts val="0"/>
                        </a:spcBef>
                        <a:spcAft>
                          <a:spcPts val="0"/>
                        </a:spcAft>
                        <a:buNone/>
                      </a:pPr>
                      <a:r>
                        <a:rPr lang="en-US" sz="1800"/>
                        <a:t>Sohan</a:t>
                      </a:r>
                      <a:endParaRPr sz="1800"/>
                    </a:p>
                  </a:txBody>
                  <a:tcPr marT="45725" marB="45725" marR="91450" marL="91450"/>
                </a:tc>
                <a:tc>
                  <a:txBody>
                    <a:bodyPr/>
                    <a:lstStyle/>
                    <a:p>
                      <a:pPr indent="0" lvl="0" marL="0" marR="0" rtl="0" algn="l">
                        <a:spcBef>
                          <a:spcPts val="0"/>
                        </a:spcBef>
                        <a:spcAft>
                          <a:spcPts val="0"/>
                        </a:spcAft>
                        <a:buNone/>
                      </a:pPr>
                      <a:r>
                        <a:rPr lang="en-US" sz="1800"/>
                        <a:t>50</a:t>
                      </a:r>
                      <a:endParaRPr sz="1800"/>
                    </a:p>
                  </a:txBody>
                  <a:tcPr marT="45725" marB="45725" marR="91450" marL="91450"/>
                </a:tc>
                <a:tc>
                  <a:txBody>
                    <a:bodyPr/>
                    <a:lstStyle/>
                    <a:p>
                      <a:pPr indent="0" lvl="0" marL="0" marR="0" rtl="0" algn="l">
                        <a:spcBef>
                          <a:spcPts val="0"/>
                        </a:spcBef>
                        <a:spcAft>
                          <a:spcPts val="0"/>
                        </a:spcAft>
                        <a:buNone/>
                      </a:pPr>
                      <a:r>
                        <a:rPr lang="en-US" sz="1800"/>
                        <a:t>NULL </a:t>
                      </a:r>
                      <a:endParaRPr sz="1800"/>
                    </a:p>
                  </a:txBody>
                  <a:tcPr marT="45725" marB="45725" marR="91450" marL="91450"/>
                </a:tc>
                <a:tc>
                  <a:txBody>
                    <a:bodyPr/>
                    <a:lstStyle/>
                    <a:p>
                      <a:pPr indent="0" lvl="0" marL="0" marR="0" rtl="0" algn="l">
                        <a:spcBef>
                          <a:spcPts val="0"/>
                        </a:spcBef>
                        <a:spcAft>
                          <a:spcPts val="0"/>
                        </a:spcAft>
                        <a:buNone/>
                      </a:pPr>
                      <a:r>
                        <a:rPr lang="en-US" sz="1800"/>
                        <a:t>NULL</a:t>
                      </a:r>
                      <a:endParaRPr sz="1800"/>
                    </a:p>
                  </a:txBody>
                  <a:tcPr marT="45725" marB="45725" marR="91450" marL="91450"/>
                </a:tc>
              </a:tr>
              <a:tr h="370850">
                <a:tc>
                  <a:txBody>
                    <a:bodyPr/>
                    <a:lstStyle/>
                    <a:p>
                      <a:pPr indent="0" lvl="0" marL="0" marR="0" rtl="0" algn="l">
                        <a:spcBef>
                          <a:spcPts val="0"/>
                        </a:spcBef>
                        <a:spcAft>
                          <a:spcPts val="0"/>
                        </a:spcAft>
                        <a:buNone/>
                      </a:pPr>
                      <a:r>
                        <a:rPr lang="en-US" sz="1800"/>
                        <a:t>NULL</a:t>
                      </a:r>
                      <a:endParaRPr sz="1800"/>
                    </a:p>
                  </a:txBody>
                  <a:tcPr marT="45725" marB="45725" marR="91450" marL="91450"/>
                </a:tc>
                <a:tc>
                  <a:txBody>
                    <a:bodyPr/>
                    <a:lstStyle/>
                    <a:p>
                      <a:pPr indent="0" lvl="0" marL="0" marR="0" rtl="0" algn="l">
                        <a:spcBef>
                          <a:spcPts val="0"/>
                        </a:spcBef>
                        <a:spcAft>
                          <a:spcPts val="0"/>
                        </a:spcAft>
                        <a:buNone/>
                      </a:pPr>
                      <a:r>
                        <a:rPr lang="en-US" sz="1800"/>
                        <a:t>NULL</a:t>
                      </a:r>
                      <a:endParaRPr sz="1800"/>
                    </a:p>
                  </a:txBody>
                  <a:tcPr marT="45725" marB="45725" marR="91450" marL="91450"/>
                </a:tc>
                <a:tc>
                  <a:txBody>
                    <a:bodyPr/>
                    <a:lstStyle/>
                    <a:p>
                      <a:pPr indent="0" lvl="0" marL="0" marR="0" rtl="0" algn="l">
                        <a:spcBef>
                          <a:spcPts val="0"/>
                        </a:spcBef>
                        <a:spcAft>
                          <a:spcPts val="0"/>
                        </a:spcAft>
                        <a:buNone/>
                      </a:pPr>
                      <a:r>
                        <a:rPr lang="en-US" sz="1800"/>
                        <a:t>NULL</a:t>
                      </a:r>
                      <a:endParaRPr sz="1800"/>
                    </a:p>
                  </a:txBody>
                  <a:tcPr marT="45725" marB="45725" marR="91450" marL="91450"/>
                </a:tc>
                <a:tc>
                  <a:txBody>
                    <a:bodyPr/>
                    <a:lstStyle/>
                    <a:p>
                      <a:pPr indent="0" lvl="0" marL="0" marR="0" rtl="0" algn="l">
                        <a:spcBef>
                          <a:spcPts val="0"/>
                        </a:spcBef>
                        <a:spcAft>
                          <a:spcPts val="0"/>
                        </a:spcAft>
                        <a:buNone/>
                      </a:pPr>
                      <a:r>
                        <a:rPr lang="en-US" sz="1800"/>
                        <a:t>40</a:t>
                      </a:r>
                      <a:endParaRPr sz="1800"/>
                    </a:p>
                  </a:txBody>
                  <a:tcPr marT="45725" marB="45725" marR="91450" marL="91450"/>
                </a:tc>
                <a:tc>
                  <a:txBody>
                    <a:bodyPr/>
                    <a:lstStyle/>
                    <a:p>
                      <a:pPr indent="0" lvl="0" marL="0" marR="0" rtl="0" algn="l">
                        <a:spcBef>
                          <a:spcPts val="0"/>
                        </a:spcBef>
                        <a:spcAft>
                          <a:spcPts val="0"/>
                        </a:spcAft>
                        <a:buNone/>
                      </a:pPr>
                      <a:r>
                        <a:rPr lang="en-US" sz="1800"/>
                        <a:t>TIS</a:t>
                      </a:r>
                      <a:endParaRPr sz="1800"/>
                    </a:p>
                  </a:txBody>
                  <a:tcPr marT="45725" marB="45725" marR="91450" marL="91450"/>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1acce71a709_0_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432" name="Google Shape;432;g1acce71a709_0_0"/>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sz="1500">
              <a:solidFill>
                <a:schemeClr val="dk1"/>
              </a:solidFill>
              <a:latin typeface="Calibri"/>
              <a:ea typeface="Calibri"/>
              <a:cs typeface="Calibri"/>
              <a:sym typeface="Calibri"/>
            </a:endParaRPr>
          </a:p>
          <a:p>
            <a:pPr indent="-336550" lvl="0" marL="457200" rtl="0" algn="just">
              <a:spcBef>
                <a:spcPts val="36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The primary difference between an inner(Equi) and natural join is that inner joins have an explicit </a:t>
            </a:r>
            <a:r>
              <a:rPr lang="en-US" sz="1700">
                <a:solidFill>
                  <a:srgbClr val="FF0000"/>
                </a:solidFill>
                <a:latin typeface="Calibri"/>
                <a:ea typeface="Calibri"/>
                <a:cs typeface="Calibri"/>
                <a:sym typeface="Calibri"/>
              </a:rPr>
              <a:t>join condition</a:t>
            </a:r>
            <a:r>
              <a:rPr lang="en-US" sz="1700">
                <a:solidFill>
                  <a:schemeClr val="dk1"/>
                </a:solidFill>
                <a:latin typeface="Calibri"/>
                <a:ea typeface="Calibri"/>
                <a:cs typeface="Calibri"/>
                <a:sym typeface="Calibri"/>
              </a:rPr>
              <a:t>, </a:t>
            </a:r>
            <a:endParaRPr sz="1700">
              <a:solidFill>
                <a:schemeClr val="dk1"/>
              </a:solidFill>
              <a:latin typeface="Calibri"/>
              <a:ea typeface="Calibri"/>
              <a:cs typeface="Calibri"/>
              <a:sym typeface="Calibri"/>
            </a:endParaRPr>
          </a:p>
          <a:p>
            <a:pPr indent="-336550" lvl="0" marL="457200" rtl="0" algn="just">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whereas the natural join’s conditions are formed by matching all pairs of columns in the tables that have the same name and compatible data types, making natural joins equi-joins because join condition are equal between common columns. (If the data types are incompatible, Vertica returns an error.)</a:t>
            </a:r>
            <a:endParaRPr sz="1700">
              <a:solidFill>
                <a:schemeClr val="dk1"/>
              </a:solidFill>
              <a:latin typeface="Calibri"/>
              <a:ea typeface="Calibri"/>
              <a:cs typeface="Calibri"/>
              <a:sym typeface="Calibri"/>
            </a:endParaRPr>
          </a:p>
          <a:p>
            <a:pPr indent="-336550" lvl="0" marL="457200" rtl="0" algn="just">
              <a:spcBef>
                <a:spcPts val="0"/>
              </a:spcBef>
              <a:spcAft>
                <a:spcPts val="0"/>
              </a:spcAft>
              <a:buClr>
                <a:schemeClr val="dk1"/>
              </a:buClr>
              <a:buSzPts val="1700"/>
              <a:buFont typeface="Calibri"/>
              <a:buChar char="●"/>
            </a:pPr>
            <a:r>
              <a:t/>
            </a:r>
            <a:endParaRPr sz="17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1acce71a709_0_7"/>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439" name="Google Shape;439;g1acce71a709_0_7"/>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just">
              <a:lnSpc>
                <a:spcPct val="130000"/>
              </a:lnSpc>
              <a:spcBef>
                <a:spcPts val="800"/>
              </a:spcBef>
              <a:spcAft>
                <a:spcPts val="0"/>
              </a:spcAft>
              <a:buClr>
                <a:schemeClr val="dk1"/>
              </a:buClr>
              <a:buSzPts val="1100"/>
              <a:buFont typeface="Arial"/>
              <a:buNone/>
            </a:pPr>
            <a:r>
              <a:rPr lang="en-US" sz="2550">
                <a:solidFill>
                  <a:srgbClr val="4466C5"/>
                </a:solidFill>
                <a:highlight>
                  <a:srgbClr val="FCFCFC"/>
                </a:highlight>
              </a:rPr>
              <a:t>Inner Join</a:t>
            </a:r>
            <a:endParaRPr sz="2550">
              <a:solidFill>
                <a:srgbClr val="4466C5"/>
              </a:solidFill>
              <a:highlight>
                <a:srgbClr val="FCFCFC"/>
              </a:highlight>
            </a:endParaRPr>
          </a:p>
          <a:p>
            <a:pPr indent="-330200" lvl="0" marL="457200" rtl="0" algn="just">
              <a:spcBef>
                <a:spcPts val="800"/>
              </a:spcBef>
              <a:spcAft>
                <a:spcPts val="0"/>
              </a:spcAft>
              <a:buClr>
                <a:srgbClr val="161616"/>
              </a:buClr>
              <a:buSzPts val="1600"/>
              <a:buChar char="●"/>
            </a:pPr>
            <a:r>
              <a:rPr lang="en-US" sz="1600">
                <a:solidFill>
                  <a:srgbClr val="161616"/>
                </a:solidFill>
                <a:highlight>
                  <a:srgbClr val="FCFCFC"/>
                </a:highlight>
              </a:rPr>
              <a:t>This is the most used join in the SQL. this join returns only those</a:t>
            </a:r>
            <a:r>
              <a:rPr lang="en-US" sz="1600">
                <a:solidFill>
                  <a:srgbClr val="FF0000"/>
                </a:solidFill>
                <a:highlight>
                  <a:srgbClr val="FCFCFC"/>
                </a:highlight>
              </a:rPr>
              <a:t> records/rows that match/exist in both the database tables.</a:t>
            </a:r>
            <a:endParaRPr sz="1600">
              <a:solidFill>
                <a:srgbClr val="FF0000"/>
              </a:solidFill>
              <a:highlight>
                <a:srgbClr val="FCFCFC"/>
              </a:highlight>
            </a:endParaRPr>
          </a:p>
          <a:p>
            <a:pPr indent="0" lvl="0" marL="457200" rtl="0" algn="just">
              <a:spcBef>
                <a:spcPts val="0"/>
              </a:spcBef>
              <a:spcAft>
                <a:spcPts val="0"/>
              </a:spcAft>
              <a:buNone/>
            </a:pPr>
            <a:r>
              <a:t/>
            </a:r>
            <a:endParaRPr sz="1300">
              <a:solidFill>
                <a:srgbClr val="161616"/>
              </a:solidFill>
              <a:highlight>
                <a:srgbClr val="FCFCFC"/>
              </a:highlight>
            </a:endParaRPr>
          </a:p>
          <a:p>
            <a:pPr indent="0" lvl="0" marL="0" rtl="0" algn="l">
              <a:spcBef>
                <a:spcPts val="36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1acce71a709_0_15"/>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446" name="Google Shape;446;g1acce71a709_0_15"/>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just">
              <a:lnSpc>
                <a:spcPct val="130000"/>
              </a:lnSpc>
              <a:spcBef>
                <a:spcPts val="800"/>
              </a:spcBef>
              <a:spcAft>
                <a:spcPts val="0"/>
              </a:spcAft>
              <a:buClr>
                <a:schemeClr val="dk1"/>
              </a:buClr>
              <a:buSzPts val="1100"/>
              <a:buFont typeface="Arial"/>
              <a:buNone/>
            </a:pPr>
            <a:r>
              <a:rPr lang="en-US" sz="2450">
                <a:solidFill>
                  <a:srgbClr val="4466C5"/>
                </a:solidFill>
                <a:highlight>
                  <a:srgbClr val="FCFCFC"/>
                </a:highlight>
              </a:rPr>
              <a:t>Equi Join</a:t>
            </a:r>
            <a:endParaRPr sz="2450">
              <a:solidFill>
                <a:srgbClr val="4466C5"/>
              </a:solidFill>
              <a:highlight>
                <a:srgbClr val="FCFCFC"/>
              </a:highlight>
            </a:endParaRPr>
          </a:p>
          <a:p>
            <a:pPr indent="-323850" lvl="0" marL="457200" rtl="0" algn="just">
              <a:spcBef>
                <a:spcPts val="800"/>
              </a:spcBef>
              <a:spcAft>
                <a:spcPts val="0"/>
              </a:spcAft>
              <a:buClr>
                <a:srgbClr val="161616"/>
              </a:buClr>
              <a:buSzPts val="1500"/>
              <a:buChar char="●"/>
            </a:pPr>
            <a:r>
              <a:rPr lang="en-US" sz="1500">
                <a:solidFill>
                  <a:srgbClr val="161616"/>
                </a:solidFill>
                <a:highlight>
                  <a:srgbClr val="FCFCFC"/>
                </a:highlight>
              </a:rPr>
              <a:t>Equi join is a special type of join in which we use only an </a:t>
            </a:r>
            <a:r>
              <a:rPr lang="en-US" sz="1500">
                <a:solidFill>
                  <a:srgbClr val="FF0000"/>
                </a:solidFill>
                <a:highlight>
                  <a:srgbClr val="FCFCFC"/>
                </a:highlight>
              </a:rPr>
              <a:t>equality operator</a:t>
            </a:r>
            <a:r>
              <a:rPr lang="en-US" sz="1500">
                <a:solidFill>
                  <a:srgbClr val="161616"/>
                </a:solidFill>
                <a:highlight>
                  <a:srgbClr val="FCFCFC"/>
                </a:highlight>
              </a:rPr>
              <a:t>. </a:t>
            </a:r>
            <a:endParaRPr sz="1500">
              <a:solidFill>
                <a:srgbClr val="161616"/>
              </a:solidFill>
              <a:highlight>
                <a:srgbClr val="FCFCFC"/>
              </a:highlight>
            </a:endParaRPr>
          </a:p>
          <a:p>
            <a:pPr indent="-323850" lvl="0" marL="457200" rtl="0" algn="just">
              <a:spcBef>
                <a:spcPts val="0"/>
              </a:spcBef>
              <a:spcAft>
                <a:spcPts val="0"/>
              </a:spcAft>
              <a:buClr>
                <a:srgbClr val="161616"/>
              </a:buClr>
              <a:buSzPts val="1500"/>
              <a:buChar char="●"/>
            </a:pPr>
            <a:r>
              <a:rPr lang="en-US" sz="1500">
                <a:solidFill>
                  <a:srgbClr val="161616"/>
                </a:solidFill>
                <a:highlight>
                  <a:srgbClr val="FCFCFC"/>
                </a:highlight>
              </a:rPr>
              <a:t>Hence, when you make a query for join using equality operator then that join query comes under Equi join.</a:t>
            </a:r>
            <a:endParaRPr sz="1500">
              <a:solidFill>
                <a:srgbClr val="161616"/>
              </a:solidFill>
              <a:highlight>
                <a:srgbClr val="FCFCFC"/>
              </a:highlight>
            </a:endParaRPr>
          </a:p>
          <a:p>
            <a:pPr indent="-323850" lvl="0" marL="457200" rtl="0" algn="just">
              <a:spcBef>
                <a:spcPts val="0"/>
              </a:spcBef>
              <a:spcAft>
                <a:spcPts val="0"/>
              </a:spcAft>
              <a:buClr>
                <a:srgbClr val="161616"/>
              </a:buClr>
              <a:buSzPts val="1500"/>
              <a:buChar char="●"/>
            </a:pPr>
            <a:r>
              <a:rPr lang="en-US" sz="1500">
                <a:solidFill>
                  <a:srgbClr val="161616"/>
                </a:solidFill>
                <a:highlight>
                  <a:srgbClr val="FCFCFC"/>
                </a:highlight>
              </a:rPr>
              <a:t>The equi join creates a JOIN for equality or matching of the single or multiple column values of the relative tables. </a:t>
            </a:r>
            <a:endParaRPr sz="1500">
              <a:solidFill>
                <a:srgbClr val="161616"/>
              </a:solidFill>
              <a:highlight>
                <a:srgbClr val="FCFCFC"/>
              </a:highlight>
            </a:endParaRPr>
          </a:p>
          <a:p>
            <a:pPr indent="-323850" lvl="0" marL="457200" rtl="0" algn="just">
              <a:spcBef>
                <a:spcPts val="0"/>
              </a:spcBef>
              <a:spcAft>
                <a:spcPts val="0"/>
              </a:spcAft>
              <a:buClr>
                <a:srgbClr val="161616"/>
              </a:buClr>
              <a:buSzPts val="1500"/>
              <a:buChar char="●"/>
            </a:pPr>
            <a:r>
              <a:rPr lang="en-US" sz="1500">
                <a:solidFill>
                  <a:srgbClr val="161616"/>
                </a:solidFill>
                <a:highlight>
                  <a:srgbClr val="FCFCFC"/>
                </a:highlight>
              </a:rPr>
              <a:t>Apart from that, the equi join also create the JOIN by using JOIN along with the ON clause and then providing the names of the columns with their relative tables to check equality using the equal operator.</a:t>
            </a:r>
            <a:endParaRPr sz="1500">
              <a:solidFill>
                <a:srgbClr val="161616"/>
              </a:solidFill>
              <a:highlight>
                <a:srgbClr val="FCFCFC"/>
              </a:highlight>
            </a:endParaRPr>
          </a:p>
          <a:p>
            <a:pPr indent="0" lvl="0" marL="0" rtl="0" algn="l">
              <a:spcBef>
                <a:spcPts val="36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1acce71a709_0_22"/>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453" name="Google Shape;453;g1acce71a709_0_22"/>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just">
              <a:lnSpc>
                <a:spcPct val="130000"/>
              </a:lnSpc>
              <a:spcBef>
                <a:spcPts val="800"/>
              </a:spcBef>
              <a:spcAft>
                <a:spcPts val="0"/>
              </a:spcAft>
              <a:buClr>
                <a:schemeClr val="dk1"/>
              </a:buClr>
              <a:buSzPts val="1100"/>
              <a:buFont typeface="Arial"/>
              <a:buNone/>
            </a:pPr>
            <a:r>
              <a:rPr lang="en-US" sz="2250">
                <a:solidFill>
                  <a:srgbClr val="4466C5"/>
                </a:solidFill>
                <a:highlight>
                  <a:srgbClr val="FCFCFC"/>
                </a:highlight>
              </a:rPr>
              <a:t>Natural Join</a:t>
            </a:r>
            <a:endParaRPr sz="2250">
              <a:solidFill>
                <a:srgbClr val="4466C5"/>
              </a:solidFill>
              <a:highlight>
                <a:srgbClr val="FCFCFC"/>
              </a:highlight>
            </a:endParaRPr>
          </a:p>
          <a:p>
            <a:pPr indent="-311150" lvl="0" marL="457200" rtl="0" algn="just">
              <a:spcBef>
                <a:spcPts val="800"/>
              </a:spcBef>
              <a:spcAft>
                <a:spcPts val="0"/>
              </a:spcAft>
              <a:buClr>
                <a:srgbClr val="161616"/>
              </a:buClr>
              <a:buSzPts val="1300"/>
              <a:buChar char="●"/>
            </a:pPr>
            <a:r>
              <a:rPr lang="en-US" sz="1300">
                <a:solidFill>
                  <a:srgbClr val="161616"/>
                </a:solidFill>
                <a:highlight>
                  <a:srgbClr val="FCFCFC"/>
                </a:highlight>
              </a:rPr>
              <a:t>A natural join is a type of equi join which occurs implicitly by comparing all the same names columns in both tables.</a:t>
            </a:r>
            <a:endParaRPr sz="1300">
              <a:solidFill>
                <a:srgbClr val="161616"/>
              </a:solidFill>
              <a:highlight>
                <a:srgbClr val="FCFCFC"/>
              </a:highlight>
            </a:endParaRPr>
          </a:p>
          <a:p>
            <a:pPr indent="-311150" lvl="0" marL="457200" rtl="0" algn="just">
              <a:spcBef>
                <a:spcPts val="0"/>
              </a:spcBef>
              <a:spcAft>
                <a:spcPts val="0"/>
              </a:spcAft>
              <a:buClr>
                <a:srgbClr val="161616"/>
              </a:buClr>
              <a:buSzPts val="1300"/>
              <a:buChar char="●"/>
            </a:pPr>
            <a:r>
              <a:rPr lang="en-US" sz="1300">
                <a:solidFill>
                  <a:srgbClr val="161616"/>
                </a:solidFill>
                <a:highlight>
                  <a:srgbClr val="FCFCFC"/>
                </a:highlight>
              </a:rPr>
              <a:t> The join result has only one column for each pair of equally named columns.</a:t>
            </a:r>
            <a:endParaRPr sz="1300">
              <a:solidFill>
                <a:srgbClr val="161616"/>
              </a:solidFill>
              <a:highlight>
                <a:srgbClr val="FCFCFC"/>
              </a:highlight>
            </a:endParaRPr>
          </a:p>
          <a:p>
            <a:pPr indent="-311150" lvl="0" marL="457200" rtl="0" algn="just">
              <a:spcBef>
                <a:spcPts val="0"/>
              </a:spcBef>
              <a:spcAft>
                <a:spcPts val="0"/>
              </a:spcAft>
              <a:buClr>
                <a:srgbClr val="161616"/>
              </a:buClr>
              <a:buSzPts val="1300"/>
              <a:buChar char="●"/>
            </a:pPr>
            <a:r>
              <a:rPr lang="en-US" sz="1300">
                <a:solidFill>
                  <a:srgbClr val="161616"/>
                </a:solidFill>
                <a:highlight>
                  <a:srgbClr val="FCFCFC"/>
                </a:highlight>
              </a:rPr>
              <a:t>In other words, the Natural Join helps to join the two tables based on the same attribute name and the datatypes. </a:t>
            </a:r>
            <a:endParaRPr sz="1300">
              <a:solidFill>
                <a:srgbClr val="161616"/>
              </a:solidFill>
              <a:highlight>
                <a:srgbClr val="FCFCFC"/>
              </a:highlight>
            </a:endParaRPr>
          </a:p>
          <a:p>
            <a:pPr indent="-311150" lvl="0" marL="457200" rtl="0" algn="just">
              <a:spcBef>
                <a:spcPts val="0"/>
              </a:spcBef>
              <a:spcAft>
                <a:spcPts val="0"/>
              </a:spcAft>
              <a:buClr>
                <a:srgbClr val="161616"/>
              </a:buClr>
              <a:buSzPts val="1300"/>
              <a:buChar char="●"/>
            </a:pPr>
            <a:r>
              <a:rPr lang="en-US" sz="1300">
                <a:solidFill>
                  <a:srgbClr val="161616"/>
                </a:solidFill>
                <a:highlight>
                  <a:srgbClr val="FCFCFC"/>
                </a:highlight>
              </a:rPr>
              <a:t>The result of the JOIN table will contain all the attributes of both tables but keep only one copy of each common column accordingly.</a:t>
            </a:r>
            <a:endParaRPr sz="1300">
              <a:solidFill>
                <a:srgbClr val="161616"/>
              </a:solidFill>
              <a:highlight>
                <a:srgbClr val="FCFCFC"/>
              </a:highlight>
            </a:endParaRPr>
          </a:p>
          <a:p>
            <a:pPr indent="0" lvl="0" marL="0" rtl="0" algn="l">
              <a:spcBef>
                <a:spcPts val="36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459" name="Google Shape;459;p56"/>
          <p:cNvSpPr txBox="1"/>
          <p:nvPr>
            <p:ph idx="1" type="body"/>
          </p:nvPr>
        </p:nvSpPr>
        <p:spPr>
          <a:xfrm>
            <a:off x="457200" y="2971800"/>
            <a:ext cx="8229600" cy="3154363"/>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6000"/>
              <a:buNone/>
            </a:pPr>
            <a:r>
              <a:rPr lang="en-US" sz="6000"/>
              <a:t>Thank you !</a:t>
            </a:r>
            <a:endParaRPr/>
          </a:p>
          <a:p>
            <a:pPr indent="0" lvl="0" marL="0" rtl="0" algn="ctr">
              <a:spcBef>
                <a:spcPts val="1200"/>
              </a:spcBef>
              <a:spcAft>
                <a:spcPts val="0"/>
              </a:spcAft>
              <a:buClr>
                <a:schemeClr val="dk1"/>
              </a:buClr>
              <a:buSzPts val="6000"/>
              <a:buNone/>
            </a:pPr>
            <a:r>
              <a:t/>
            </a:r>
            <a:endParaRPr sz="6000"/>
          </a:p>
        </p:txBody>
      </p:sp>
      <p:sp>
        <p:nvSpPr>
          <p:cNvPr id="460" name="Google Shape;460;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05" name="Google Shape;105;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06" name="Google Shape;106;p8"/>
          <p:cNvPicPr preferRelativeResize="0"/>
          <p:nvPr/>
        </p:nvPicPr>
        <p:blipFill rotWithShape="1">
          <a:blip r:embed="rId3">
            <a:alphaModFix/>
          </a:blip>
          <a:srcRect b="0" l="0" r="0" t="0"/>
          <a:stretch/>
        </p:blipFill>
        <p:spPr>
          <a:xfrm>
            <a:off x="467544" y="354955"/>
            <a:ext cx="7590164" cy="56852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12" name="Google Shape;112;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t/>
            </a:r>
            <a:endParaRPr/>
          </a:p>
        </p:txBody>
      </p:sp>
      <p:sp>
        <p:nvSpPr>
          <p:cNvPr id="113" name="Google Shape;113;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US"/>
              <a:t>R </a:t>
            </a:r>
            <a:endParaRPr/>
          </a:p>
          <a:p>
            <a:pPr indent="0" lvl="0" marL="0" rtl="0" algn="l">
              <a:spcBef>
                <a:spcPts val="480"/>
              </a:spcBef>
              <a:spcAft>
                <a:spcPts val="0"/>
              </a:spcAft>
              <a:buClr>
                <a:schemeClr val="dk1"/>
              </a:buClr>
              <a:buSzPts val="2400"/>
              <a:buNone/>
            </a:pPr>
            <a:r>
              <a:rPr lang="en-US"/>
              <a:t>  (A  B  C)    </a:t>
            </a:r>
            <a:endParaRPr/>
          </a:p>
          <a:p>
            <a:pPr indent="0" lvl="0" marL="0" rtl="0" algn="l">
              <a:spcBef>
                <a:spcPts val="480"/>
              </a:spcBef>
              <a:spcAft>
                <a:spcPts val="0"/>
              </a:spcAft>
              <a:buClr>
                <a:schemeClr val="dk1"/>
              </a:buClr>
              <a:buSzPts val="2400"/>
              <a:buNone/>
            </a:pPr>
            <a:r>
              <a:rPr lang="en-US"/>
              <a:t>  ----------</a:t>
            </a:r>
            <a:endParaRPr/>
          </a:p>
          <a:p>
            <a:pPr indent="0" lvl="0" marL="0" rtl="0" algn="l">
              <a:spcBef>
                <a:spcPts val="480"/>
              </a:spcBef>
              <a:spcAft>
                <a:spcPts val="0"/>
              </a:spcAft>
              <a:buClr>
                <a:schemeClr val="dk1"/>
              </a:buClr>
              <a:buSzPts val="2400"/>
              <a:buNone/>
            </a:pPr>
            <a:r>
              <a:rPr lang="en-US"/>
              <a:t>   1  2  4</a:t>
            </a:r>
            <a:endParaRPr/>
          </a:p>
          <a:p>
            <a:pPr indent="0" lvl="0" marL="0" rtl="0" algn="l">
              <a:spcBef>
                <a:spcPts val="480"/>
              </a:spcBef>
              <a:spcAft>
                <a:spcPts val="0"/>
              </a:spcAft>
              <a:buClr>
                <a:schemeClr val="dk1"/>
              </a:buClr>
              <a:buSzPts val="2400"/>
              <a:buNone/>
            </a:pPr>
            <a:r>
              <a:rPr lang="en-US"/>
              <a:t>   2  2  3</a:t>
            </a:r>
            <a:endParaRPr/>
          </a:p>
          <a:p>
            <a:pPr indent="0" lvl="0" marL="0" rtl="0" algn="l">
              <a:spcBef>
                <a:spcPts val="480"/>
              </a:spcBef>
              <a:spcAft>
                <a:spcPts val="0"/>
              </a:spcAft>
              <a:buClr>
                <a:schemeClr val="dk1"/>
              </a:buClr>
              <a:buSzPts val="2400"/>
              <a:buNone/>
            </a:pPr>
            <a:r>
              <a:rPr lang="en-US"/>
              <a:t>   3  2  3</a:t>
            </a:r>
            <a:endParaRPr/>
          </a:p>
          <a:p>
            <a:pPr indent="0" lvl="0" marL="0" rtl="0" algn="l">
              <a:spcBef>
                <a:spcPts val="480"/>
              </a:spcBef>
              <a:spcAft>
                <a:spcPts val="0"/>
              </a:spcAft>
              <a:buClr>
                <a:schemeClr val="dk1"/>
              </a:buClr>
              <a:buSzPts val="2400"/>
              <a:buNone/>
            </a:pPr>
            <a:r>
              <a:rPr lang="en-US"/>
              <a:t>   4  3  4</a:t>
            </a:r>
            <a:endParaRPr/>
          </a:p>
        </p:txBody>
      </p:sp>
      <p:sp>
        <p:nvSpPr>
          <p:cNvPr id="114" name="Google Shape;114;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None/>
            </a:pPr>
            <a:r>
              <a:t/>
            </a:r>
            <a:endParaRPr/>
          </a:p>
        </p:txBody>
      </p:sp>
      <p:sp>
        <p:nvSpPr>
          <p:cNvPr id="115" name="Google Shape;115;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US"/>
              <a:t>π (BC) </a:t>
            </a:r>
            <a:endParaRPr/>
          </a:p>
          <a:p>
            <a:pPr indent="0" lvl="0" marL="0" rtl="0" algn="l">
              <a:spcBef>
                <a:spcPts val="480"/>
              </a:spcBef>
              <a:spcAft>
                <a:spcPts val="0"/>
              </a:spcAft>
              <a:buClr>
                <a:schemeClr val="dk1"/>
              </a:buClr>
              <a:buSzPts val="2400"/>
              <a:buNone/>
            </a:pPr>
            <a:r>
              <a:rPr lang="en-US"/>
              <a:t>B  C</a:t>
            </a:r>
            <a:endParaRPr/>
          </a:p>
          <a:p>
            <a:pPr indent="0" lvl="0" marL="0" rtl="0" algn="l">
              <a:spcBef>
                <a:spcPts val="480"/>
              </a:spcBef>
              <a:spcAft>
                <a:spcPts val="0"/>
              </a:spcAft>
              <a:buClr>
                <a:schemeClr val="dk1"/>
              </a:buClr>
              <a:buSzPts val="2400"/>
              <a:buNone/>
            </a:pPr>
            <a:r>
              <a:rPr lang="en-US"/>
              <a:t>-----</a:t>
            </a:r>
            <a:endParaRPr/>
          </a:p>
          <a:p>
            <a:pPr indent="0" lvl="0" marL="0" rtl="0" algn="l">
              <a:spcBef>
                <a:spcPts val="480"/>
              </a:spcBef>
              <a:spcAft>
                <a:spcPts val="0"/>
              </a:spcAft>
              <a:buClr>
                <a:schemeClr val="dk1"/>
              </a:buClr>
              <a:buSzPts val="2400"/>
              <a:buNone/>
            </a:pPr>
            <a:r>
              <a:rPr lang="en-US"/>
              <a:t>2  4</a:t>
            </a:r>
            <a:endParaRPr/>
          </a:p>
          <a:p>
            <a:pPr indent="0" lvl="0" marL="0" rtl="0" algn="l">
              <a:spcBef>
                <a:spcPts val="480"/>
              </a:spcBef>
              <a:spcAft>
                <a:spcPts val="0"/>
              </a:spcAft>
              <a:buClr>
                <a:schemeClr val="dk1"/>
              </a:buClr>
              <a:buSzPts val="2400"/>
              <a:buNone/>
            </a:pPr>
            <a:r>
              <a:rPr lang="en-US"/>
              <a:t>2  3</a:t>
            </a:r>
            <a:endParaRPr/>
          </a:p>
          <a:p>
            <a:pPr indent="0" lvl="0" marL="0" rtl="0" algn="l">
              <a:spcBef>
                <a:spcPts val="480"/>
              </a:spcBef>
              <a:spcAft>
                <a:spcPts val="0"/>
              </a:spcAft>
              <a:buClr>
                <a:schemeClr val="dk1"/>
              </a:buClr>
              <a:buSzPts val="2400"/>
              <a:buNone/>
            </a:pPr>
            <a:r>
              <a:rPr lang="en-US"/>
              <a:t>3  4</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21" name="Google Shape;121;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pic>
        <p:nvPicPr>
          <p:cNvPr id="122" name="Google Shape;122;p10"/>
          <p:cNvPicPr preferRelativeResize="0"/>
          <p:nvPr/>
        </p:nvPicPr>
        <p:blipFill rotWithShape="1">
          <a:blip r:embed="rId3">
            <a:alphaModFix/>
          </a:blip>
          <a:srcRect b="0" l="0" r="0" t="0"/>
          <a:stretch/>
        </p:blipFill>
        <p:spPr>
          <a:xfrm>
            <a:off x="662490" y="692696"/>
            <a:ext cx="7460721" cy="56013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28" name="Google Shape;128;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29" name="Google Shape;129;p11"/>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2014-08-14T04:56:55Z</dcterms:created>
  <dc:creator>admin</dc:creator>
</cp:coreProperties>
</file>